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Ex1.xml" ContentType="application/vnd.ms-office.chartex+xml"/>
  <Override PartName="/ppt/charts/style5.xml" ContentType="application/vnd.ms-office.chartstyle+xml"/>
  <Override PartName="/ppt/charts/colors5.xml" ContentType="application/vnd.ms-office.chartcolorstyl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64" r:id="rId2"/>
    <p:sldId id="256" r:id="rId3"/>
    <p:sldId id="257" r:id="rId4"/>
    <p:sldId id="265" r:id="rId5"/>
    <p:sldId id="259" r:id="rId6"/>
    <p:sldId id="262" r:id="rId7"/>
    <p:sldId id="266" r:id="rId8"/>
    <p:sldId id="267" r:id="rId9"/>
    <p:sldId id="268" r:id="rId10"/>
    <p:sldId id="269" r:id="rId11"/>
    <p:sldId id="270" r:id="rId12"/>
    <p:sldId id="273" r:id="rId13"/>
    <p:sldId id="271" r:id="rId14"/>
    <p:sldId id="272" r:id="rId15"/>
    <p:sldId id="274" r:id="rId16"/>
  </p:sldIdLst>
  <p:sldSz cx="14630400" cy="8229600"/>
  <p:notesSz cx="8229600" cy="14630400"/>
  <p:embeddedFontLst>
    <p:embeddedFont>
      <p:font typeface="Calibri" panose="020F0502020204030204" pitchFamily="34" charset="0"/>
      <p:regular r:id="rId18"/>
      <p:bold r:id="rId19"/>
      <p:italic r:id="rId20"/>
      <p:boldItalic r:id="rId21"/>
    </p:embeddedFont>
    <p:embeddedFont>
      <p:font typeface="Century Schoolbook" panose="02040604050505020304" pitchFamily="18" charset="0"/>
      <p:regular r:id="rId22"/>
      <p:bold r:id="rId23"/>
      <p:italic r:id="rId24"/>
      <p:boldItalic r:id="rId25"/>
    </p:embeddedFont>
    <p:embeddedFont>
      <p:font typeface="Poppins" panose="00000500000000000000" pitchFamily="2"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CFF"/>
    <a:srgbClr val="000000"/>
    <a:srgbClr val="E2E1EB"/>
    <a:srgbClr val="9999FF"/>
    <a:srgbClr val="E4E3E9"/>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08" autoAdjust="0"/>
    <p:restoredTop sz="94610"/>
  </p:normalViewPr>
  <p:slideViewPr>
    <p:cSldViewPr snapToGrid="0" snapToObjects="1">
      <p:cViewPr varScale="1">
        <p:scale>
          <a:sx n="55" d="100"/>
          <a:sy n="55" d="100"/>
        </p:scale>
        <p:origin x="664"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C:\Users\Pranjul%20Shrivastava\Desktop\SQL%20Project%20Excel.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Pranjul%20Shrivastava\Desktop\SQL%20Project%20Exce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Pranjul%20Shrivastava\Desktop\SQL%20Project%20Excel.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Pranjul%20Shrivastava\Desktop\SQL%20Project%20Excel.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Pranjul%20Shrivastava\Desktop\SQL%20Project%20Excel.xlsx" TargetMode="External"/><Relationship Id="rId2" Type="http://schemas.microsoft.com/office/2011/relationships/chartColorStyle" Target="colors6.xml"/><Relationship Id="rId1" Type="http://schemas.microsoft.com/office/2011/relationships/chartStyle" Target="style6.xml"/></Relationships>
</file>

<file path=ppt/charts/_rels/chartEx1.xml.rels><?xml version="1.0" encoding="UTF-8" standalone="yes"?>
<Relationships xmlns="http://schemas.openxmlformats.org/package/2006/relationships"><Relationship Id="rId3" Type="http://schemas.microsoft.com/office/2011/relationships/chartColorStyle" Target="colors5.xml"/><Relationship Id="rId2" Type="http://schemas.microsoft.com/office/2011/relationships/chartStyle" Target="style5.xml"/><Relationship Id="rId1" Type="http://schemas.openxmlformats.org/officeDocument/2006/relationships/oleObject" Target="file:///C:\Users\Pranjul%20Shrivastava\Desktop\SQL%20Project%20Exce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200" b="0" i="0" u="none" strike="noStrike" kern="1200" spc="0" baseline="0">
                <a:solidFill>
                  <a:schemeClr val="tx1">
                    <a:lumMod val="65000"/>
                    <a:lumOff val="35000"/>
                  </a:schemeClr>
                </a:solidFill>
                <a:latin typeface="+mn-lt"/>
                <a:ea typeface="+mn-ea"/>
                <a:cs typeface="+mn-cs"/>
              </a:defRPr>
            </a:pPr>
            <a:r>
              <a:rPr lang="en-US" sz="1200" dirty="0"/>
              <a:t>Engagement</a:t>
            </a:r>
            <a:r>
              <a:rPr lang="en-US" sz="1200" baseline="0" dirty="0"/>
              <a:t> R</a:t>
            </a:r>
            <a:r>
              <a:rPr lang="en-US" sz="1200" dirty="0"/>
              <a:t>ate</a:t>
            </a:r>
          </a:p>
        </c:rich>
      </c:tx>
      <c:overlay val="0"/>
      <c:spPr>
        <a:noFill/>
        <a:ln>
          <a:noFill/>
        </a:ln>
        <a:effectLst/>
      </c:spPr>
      <c:txPr>
        <a:bodyPr rot="0" spcFirstLastPara="1" vertOverflow="ellipsis" vert="horz" wrap="square" anchor="ctr" anchorCtr="1"/>
        <a:lstStyle/>
        <a:p>
          <a:pPr>
            <a:defRPr sz="12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Sheet2!$L$2</c:f>
              <c:strCache>
                <c:ptCount val="1"/>
                <c:pt idx="0">
                  <c:v>engagement_rate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Sheet2!$K$3:$K$12</c:f>
              <c:strCache>
                <c:ptCount val="10"/>
                <c:pt idx="0">
                  <c:v>Meggie_Doyle</c:v>
                </c:pt>
                <c:pt idx="1">
                  <c:v>Jaylan.Lakin</c:v>
                </c:pt>
                <c:pt idx="2">
                  <c:v>Granville_Kutch</c:v>
                </c:pt>
                <c:pt idx="3">
                  <c:v>Kenneth64</c:v>
                </c:pt>
                <c:pt idx="4">
                  <c:v>Damon35</c:v>
                </c:pt>
                <c:pt idx="5">
                  <c:v>Rick29</c:v>
                </c:pt>
                <c:pt idx="6">
                  <c:v>Karley_Bosco</c:v>
                </c:pt>
                <c:pt idx="7">
                  <c:v>Odessa2</c:v>
                </c:pt>
                <c:pt idx="8">
                  <c:v>Janet.Armstrong</c:v>
                </c:pt>
                <c:pt idx="9">
                  <c:v>Zack_Kemmer93</c:v>
                </c:pt>
              </c:strCache>
            </c:strRef>
          </c:cat>
          <c:val>
            <c:numRef>
              <c:f>Sheet2!$L$3:$L$12</c:f>
              <c:numCache>
                <c:formatCode>General</c:formatCode>
                <c:ptCount val="10"/>
                <c:pt idx="0">
                  <c:v>75</c:v>
                </c:pt>
                <c:pt idx="1">
                  <c:v>73</c:v>
                </c:pt>
                <c:pt idx="2">
                  <c:v>71</c:v>
                </c:pt>
                <c:pt idx="3">
                  <c:v>70</c:v>
                </c:pt>
                <c:pt idx="4">
                  <c:v>68</c:v>
                </c:pt>
                <c:pt idx="5">
                  <c:v>68</c:v>
                </c:pt>
                <c:pt idx="6">
                  <c:v>68</c:v>
                </c:pt>
                <c:pt idx="7">
                  <c:v>67</c:v>
                </c:pt>
                <c:pt idx="8">
                  <c:v>66.8</c:v>
                </c:pt>
                <c:pt idx="9">
                  <c:v>66.599999999999994</c:v>
                </c:pt>
              </c:numCache>
            </c:numRef>
          </c:val>
          <c:extLst>
            <c:ext xmlns:c16="http://schemas.microsoft.com/office/drawing/2014/chart" uri="{C3380CC4-5D6E-409C-BE32-E72D297353CC}">
              <c16:uniqueId val="{00000000-09CC-4BA5-B3D1-8544A5EAED1B}"/>
            </c:ext>
          </c:extLst>
        </c:ser>
        <c:dLbls>
          <c:dLblPos val="outEnd"/>
          <c:showLegendKey val="0"/>
          <c:showVal val="1"/>
          <c:showCatName val="0"/>
          <c:showSerName val="0"/>
          <c:showPercent val="0"/>
          <c:showBubbleSize val="0"/>
        </c:dLbls>
        <c:gapWidth val="219"/>
        <c:overlap val="-27"/>
        <c:axId val="1098005919"/>
        <c:axId val="1098000511"/>
      </c:barChart>
      <c:catAx>
        <c:axId val="1098005919"/>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IN" sz="1200"/>
                  <a:t>Username</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098000511"/>
        <c:crosses val="autoZero"/>
        <c:auto val="1"/>
        <c:lblAlgn val="ctr"/>
        <c:lblOffset val="100"/>
        <c:noMultiLvlLbl val="0"/>
      </c:catAx>
      <c:valAx>
        <c:axId val="1098000511"/>
        <c:scaling>
          <c:orientation val="minMax"/>
        </c:scaling>
        <c:delete val="0"/>
        <c:axPos val="l"/>
        <c:title>
          <c:tx>
            <c:rich>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IN" sz="1200"/>
                  <a:t>Engagement</a:t>
                </a:r>
                <a:r>
                  <a:rPr lang="en-IN" sz="1200" baseline="0"/>
                  <a:t> Rate</a:t>
                </a:r>
                <a:endParaRPr lang="en-IN" sz="1200"/>
              </a:p>
            </c:rich>
          </c:tx>
          <c:layout>
            <c:manualLayout>
              <c:xMode val="edge"/>
              <c:yMode val="edge"/>
              <c:x val="2.0196989026514669E-3"/>
              <c:y val="0.35527386773194941"/>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09800591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lumMod val="65000"/>
                    <a:lumOff val="35000"/>
                  </a:schemeClr>
                </a:solidFill>
                <a:latin typeface="+mn-lt"/>
                <a:ea typeface="+mn-ea"/>
                <a:cs typeface="+mn-cs"/>
              </a:defRPr>
            </a:pPr>
            <a:r>
              <a:rPr lang="en-US"/>
              <a:t>Users-wise Followers</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Sheet2!$Q$2</c:f>
              <c:strCache>
                <c:ptCount val="1"/>
                <c:pt idx="0">
                  <c:v>follower_count</c:v>
                </c:pt>
              </c:strCache>
            </c:strRef>
          </c:tx>
          <c:spPr>
            <a:solidFill>
              <a:schemeClr val="accent1"/>
            </a:solidFill>
            <a:ln>
              <a:noFill/>
            </a:ln>
            <a:effectLst/>
          </c:spPr>
          <c:invertIfNegative val="0"/>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Sheet2!$P$3:$P$12</c:f>
              <c:strCache>
                <c:ptCount val="10"/>
                <c:pt idx="0">
                  <c:v>Kenton_Kirlin</c:v>
                </c:pt>
                <c:pt idx="1">
                  <c:v>Morgan.Kassulke</c:v>
                </c:pt>
                <c:pt idx="2">
                  <c:v>Pearl7</c:v>
                </c:pt>
                <c:pt idx="3">
                  <c:v>Linnea59</c:v>
                </c:pt>
                <c:pt idx="4">
                  <c:v>Jaime53</c:v>
                </c:pt>
                <c:pt idx="5">
                  <c:v>Kasandra_Homenick</c:v>
                </c:pt>
                <c:pt idx="6">
                  <c:v>Mariano_Koch3</c:v>
                </c:pt>
                <c:pt idx="7">
                  <c:v>David.Osinski47</c:v>
                </c:pt>
                <c:pt idx="8">
                  <c:v>Tierra.Trantow</c:v>
                </c:pt>
                <c:pt idx="9">
                  <c:v>Eveline95</c:v>
                </c:pt>
              </c:strCache>
            </c:strRef>
          </c:cat>
          <c:val>
            <c:numRef>
              <c:f>Sheet2!$Q$3:$Q$12</c:f>
              <c:numCache>
                <c:formatCode>General</c:formatCode>
                <c:ptCount val="10"/>
                <c:pt idx="0">
                  <c:v>77</c:v>
                </c:pt>
                <c:pt idx="1">
                  <c:v>77</c:v>
                </c:pt>
                <c:pt idx="2">
                  <c:v>77</c:v>
                </c:pt>
                <c:pt idx="3">
                  <c:v>77</c:v>
                </c:pt>
                <c:pt idx="4">
                  <c:v>77</c:v>
                </c:pt>
                <c:pt idx="5">
                  <c:v>77</c:v>
                </c:pt>
                <c:pt idx="6">
                  <c:v>77</c:v>
                </c:pt>
                <c:pt idx="7">
                  <c:v>77</c:v>
                </c:pt>
                <c:pt idx="8">
                  <c:v>77</c:v>
                </c:pt>
                <c:pt idx="9">
                  <c:v>77</c:v>
                </c:pt>
              </c:numCache>
            </c:numRef>
          </c:val>
          <c:extLst>
            <c:ext xmlns:c16="http://schemas.microsoft.com/office/drawing/2014/chart" uri="{C3380CC4-5D6E-409C-BE32-E72D297353CC}">
              <c16:uniqueId val="{00000000-588C-4667-994B-82A568B28BE8}"/>
            </c:ext>
          </c:extLst>
        </c:ser>
        <c:dLbls>
          <c:dLblPos val="outEnd"/>
          <c:showLegendKey val="0"/>
          <c:showVal val="1"/>
          <c:showCatName val="0"/>
          <c:showSerName val="0"/>
          <c:showPercent val="0"/>
          <c:showBubbleSize val="0"/>
        </c:dLbls>
        <c:gapWidth val="182"/>
        <c:axId val="1660684287"/>
        <c:axId val="1660686783"/>
      </c:barChart>
      <c:catAx>
        <c:axId val="1660684287"/>
        <c:scaling>
          <c:orientation val="minMax"/>
        </c:scaling>
        <c:delete val="0"/>
        <c:axPos val="l"/>
        <c:title>
          <c:tx>
            <c:rich>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IN"/>
                  <a:t>Username</a:t>
                </a:r>
              </a:p>
            </c:rich>
          </c:tx>
          <c:overlay val="0"/>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660686783"/>
        <c:crosses val="autoZero"/>
        <c:auto val="1"/>
        <c:lblAlgn val="ctr"/>
        <c:lblOffset val="100"/>
        <c:noMultiLvlLbl val="0"/>
      </c:catAx>
      <c:valAx>
        <c:axId val="1660686783"/>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IN"/>
                  <a:t>No of Followers</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6606842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2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995" b="1" i="0" u="none" strike="noStrike" kern="1200" cap="all" spc="100" normalizeH="0" baseline="0">
              <a:solidFill>
                <a:schemeClr val="tx1">
                  <a:lumMod val="95000"/>
                  <a:lumOff val="5000"/>
                </a:schemeClr>
              </a:solidFill>
              <a:latin typeface="+mn-lt"/>
              <a:ea typeface="+mn-ea"/>
              <a:cs typeface="+mn-cs"/>
            </a:defRPr>
          </a:pPr>
          <a:endParaRPr lang="en-US"/>
        </a:p>
      </c:txPr>
    </c:title>
    <c:autoTitleDeleted val="0"/>
    <c:plotArea>
      <c:layout/>
      <c:lineChart>
        <c:grouping val="stacked"/>
        <c:varyColors val="0"/>
        <c:ser>
          <c:idx val="0"/>
          <c:order val="0"/>
          <c:tx>
            <c:strRef>
              <c:f>Sheet2!$V$2</c:f>
              <c:strCache>
                <c:ptCount val="1"/>
                <c:pt idx="0">
                  <c:v>avg_likes</c:v>
                </c:pt>
              </c:strCache>
            </c:strRef>
          </c:tx>
          <c:spPr>
            <a:ln w="34925" cap="rnd">
              <a:solidFill>
                <a:schemeClr val="lt1"/>
              </a:solidFill>
              <a:round/>
            </a:ln>
            <a:effectLst>
              <a:outerShdw dist="25400" dir="2700000" algn="tl" rotWithShape="0">
                <a:schemeClr val="accent1"/>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tx1">
                        <a:lumMod val="95000"/>
                        <a:lumOff val="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accent1">
                          <a:lumMod val="60000"/>
                          <a:lumOff val="40000"/>
                        </a:schemeClr>
                      </a:solidFill>
                    </a:ln>
                    <a:effectLst/>
                  </c:spPr>
                </c15:leaderLines>
              </c:ext>
            </c:extLst>
          </c:dLbls>
          <c:cat>
            <c:strRef>
              <c:f>Sheet2!$U$3:$U$12</c:f>
              <c:strCache>
                <c:ptCount val="10"/>
                <c:pt idx="0">
                  <c:v>photography</c:v>
                </c:pt>
                <c:pt idx="1">
                  <c:v>landscape</c:v>
                </c:pt>
                <c:pt idx="2">
                  <c:v>sunset</c:v>
                </c:pt>
                <c:pt idx="3">
                  <c:v>sunrise</c:v>
                </c:pt>
                <c:pt idx="4">
                  <c:v>beach</c:v>
                </c:pt>
                <c:pt idx="5">
                  <c:v>style</c:v>
                </c:pt>
                <c:pt idx="6">
                  <c:v>dreamy</c:v>
                </c:pt>
                <c:pt idx="7">
                  <c:v>stunning</c:v>
                </c:pt>
                <c:pt idx="8">
                  <c:v>fashion</c:v>
                </c:pt>
                <c:pt idx="9">
                  <c:v>delicious</c:v>
                </c:pt>
              </c:strCache>
            </c:strRef>
          </c:cat>
          <c:val>
            <c:numRef>
              <c:f>Sheet2!$V$3:$V$12</c:f>
              <c:numCache>
                <c:formatCode>0</c:formatCode>
                <c:ptCount val="10"/>
                <c:pt idx="0">
                  <c:v>157.57249999999999</c:v>
                </c:pt>
                <c:pt idx="1">
                  <c:v>154.37299999999999</c:v>
                </c:pt>
                <c:pt idx="2">
                  <c:v>152.48769999999999</c:v>
                </c:pt>
                <c:pt idx="3">
                  <c:v>146.8415</c:v>
                </c:pt>
                <c:pt idx="4">
                  <c:v>142.38669999999999</c:v>
                </c:pt>
                <c:pt idx="5">
                  <c:v>138.37200000000001</c:v>
                </c:pt>
                <c:pt idx="6">
                  <c:v>136.15940000000001</c:v>
                </c:pt>
                <c:pt idx="7">
                  <c:v>133.72810000000001</c:v>
                </c:pt>
                <c:pt idx="8">
                  <c:v>129.8219</c:v>
                </c:pt>
                <c:pt idx="9">
                  <c:v>127.9542</c:v>
                </c:pt>
              </c:numCache>
            </c:numRef>
          </c:val>
          <c:smooth val="0"/>
          <c:extLst>
            <c:ext xmlns:c16="http://schemas.microsoft.com/office/drawing/2014/chart" uri="{C3380CC4-5D6E-409C-BE32-E72D297353CC}">
              <c16:uniqueId val="{00000000-B66F-4C66-ACC3-7A6F04387CB0}"/>
            </c:ext>
          </c:extLst>
        </c:ser>
        <c:dLbls>
          <c:dLblPos val="ctr"/>
          <c:showLegendKey val="0"/>
          <c:showVal val="1"/>
          <c:showCatName val="0"/>
          <c:showSerName val="0"/>
          <c:showPercent val="0"/>
          <c:showBubbleSize val="0"/>
        </c:dLbls>
        <c:dropLines>
          <c:spPr>
            <a:ln w="6350" cap="flat" cmpd="sng" algn="ctr">
              <a:solidFill>
                <a:schemeClr val="accent1"/>
              </a:solidFill>
              <a:prstDash val="solid"/>
              <a:miter lim="800000"/>
            </a:ln>
            <a:effectLst/>
          </c:spPr>
        </c:dropLines>
        <c:smooth val="0"/>
        <c:axId val="1660681791"/>
        <c:axId val="1660675967"/>
      </c:lineChart>
      <c:catAx>
        <c:axId val="1660681791"/>
        <c:scaling>
          <c:orientation val="minMax"/>
        </c:scaling>
        <c:delete val="0"/>
        <c:axPos val="b"/>
        <c:title>
          <c:tx>
            <c:rich>
              <a:bodyPr rot="0" spcFirstLastPara="1" vertOverflow="ellipsis" vert="horz" wrap="square" anchor="ctr" anchorCtr="1"/>
              <a:lstStyle/>
              <a:p>
                <a:pPr>
                  <a:defRPr sz="1400" b="1" i="0" u="none" strike="noStrike" kern="1200" baseline="0">
                    <a:solidFill>
                      <a:schemeClr val="lt1"/>
                    </a:solidFill>
                    <a:latin typeface="+mn-lt"/>
                    <a:ea typeface="+mn-ea"/>
                    <a:cs typeface="+mn-cs"/>
                  </a:defRPr>
                </a:pPr>
                <a:r>
                  <a:rPr lang="en-IN" sz="1400" dirty="0" err="1">
                    <a:solidFill>
                      <a:schemeClr val="tx1">
                        <a:lumMod val="95000"/>
                        <a:lumOff val="5000"/>
                      </a:schemeClr>
                    </a:solidFill>
                  </a:rPr>
                  <a:t>Hashtags</a:t>
                </a:r>
                <a:r>
                  <a:rPr lang="en-IN" sz="1400" dirty="0" err="1"/>
                  <a:t>le</a:t>
                </a:r>
                <a:endParaRPr lang="en-IN" sz="1400" dirty="0"/>
              </a:p>
            </c:rich>
          </c:tx>
          <c:overlay val="0"/>
          <c:spPr>
            <a:noFill/>
            <a:ln>
              <a:noFill/>
            </a:ln>
            <a:effectLst/>
          </c:spPr>
          <c:txPr>
            <a:bodyPr rot="0" spcFirstLastPara="1" vertOverflow="ellipsis" vert="horz" wrap="square" anchor="ctr" anchorCtr="1"/>
            <a:lstStyle/>
            <a:p>
              <a:pPr>
                <a:defRPr sz="1400" b="1" i="0" u="none" strike="noStrike" kern="1200" baseline="0">
                  <a:solidFill>
                    <a:schemeClr val="lt1"/>
                  </a:solidFill>
                  <a:latin typeface="+mn-lt"/>
                  <a:ea typeface="+mn-ea"/>
                  <a:cs typeface="+mn-cs"/>
                </a:defRPr>
              </a:pPr>
              <a:endParaRPr lang="en-US"/>
            </a:p>
          </c:txPr>
        </c:title>
        <c:numFmt formatCode="General" sourceLinked="1"/>
        <c:majorTickMark val="none"/>
        <c:minorTickMark val="none"/>
        <c:tickLblPos val="nextTo"/>
        <c:spPr>
          <a:noFill/>
          <a:ln w="12700" cap="flat" cmpd="sng" algn="ctr">
            <a:solidFill>
              <a:schemeClr val="lt1"/>
            </a:solidFill>
            <a:round/>
          </a:ln>
          <a:effectLst/>
        </c:spPr>
        <c:txPr>
          <a:bodyPr rot="-60000000" spcFirstLastPara="1" vertOverflow="ellipsis" vert="horz" wrap="square" anchor="ctr" anchorCtr="1"/>
          <a:lstStyle/>
          <a:p>
            <a:pPr>
              <a:defRPr sz="1400" b="0" i="0" u="none" strike="noStrike" kern="1200" spc="100" baseline="0">
                <a:solidFill>
                  <a:schemeClr val="tx1">
                    <a:lumMod val="95000"/>
                    <a:lumOff val="5000"/>
                  </a:schemeClr>
                </a:solidFill>
                <a:latin typeface="+mn-lt"/>
                <a:ea typeface="+mn-ea"/>
                <a:cs typeface="+mn-cs"/>
              </a:defRPr>
            </a:pPr>
            <a:endParaRPr lang="en-US"/>
          </a:p>
        </c:txPr>
        <c:crossAx val="1660675967"/>
        <c:crosses val="autoZero"/>
        <c:auto val="1"/>
        <c:lblAlgn val="ctr"/>
        <c:lblOffset val="100"/>
        <c:noMultiLvlLbl val="0"/>
      </c:catAx>
      <c:valAx>
        <c:axId val="1660675967"/>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lt1"/>
                    </a:solidFill>
                    <a:latin typeface="+mn-lt"/>
                    <a:ea typeface="+mn-ea"/>
                    <a:cs typeface="+mn-cs"/>
                  </a:defRPr>
                </a:pPr>
                <a:r>
                  <a:rPr lang="en-IN" sz="1400" dirty="0">
                    <a:solidFill>
                      <a:schemeClr val="tx1">
                        <a:lumMod val="95000"/>
                        <a:lumOff val="5000"/>
                      </a:schemeClr>
                    </a:solidFill>
                  </a:rPr>
                  <a:t>Average</a:t>
                </a:r>
                <a:r>
                  <a:rPr lang="en-IN" sz="1400" baseline="0" dirty="0">
                    <a:solidFill>
                      <a:schemeClr val="tx1">
                        <a:lumMod val="95000"/>
                        <a:lumOff val="5000"/>
                      </a:schemeClr>
                    </a:solidFill>
                  </a:rPr>
                  <a:t> Likes</a:t>
                </a:r>
                <a:endParaRPr lang="en-IN" sz="1400" dirty="0">
                  <a:solidFill>
                    <a:schemeClr val="tx1">
                      <a:lumMod val="95000"/>
                      <a:lumOff val="5000"/>
                    </a:schemeClr>
                  </a:solidFill>
                </a:endParaRPr>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lt1"/>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95000"/>
                    <a:lumOff val="5000"/>
                  </a:schemeClr>
                </a:solidFill>
                <a:latin typeface="+mn-lt"/>
                <a:ea typeface="+mn-ea"/>
                <a:cs typeface="+mn-cs"/>
              </a:defRPr>
            </a:pPr>
            <a:endParaRPr lang="en-US"/>
          </a:p>
        </c:txPr>
        <c:crossAx val="1660681791"/>
        <c:crosses val="autoZero"/>
        <c:crossBetween val="between"/>
      </c:valAx>
      <c:spPr>
        <a:noFill/>
        <a:ln>
          <a:noFill/>
        </a:ln>
        <a:effectLst/>
      </c:spPr>
    </c:plotArea>
    <c:plotVisOnly val="1"/>
    <c:dispBlanksAs val="zero"/>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Sheet2!$AF$2</c:f>
              <c:strCache>
                <c:ptCount val="1"/>
                <c:pt idx="0">
                  <c:v>engagement_hour</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Sheet2!$AE$3:$AE$10</c:f>
              <c:strCache>
                <c:ptCount val="8"/>
                <c:pt idx="0">
                  <c:v> Ollie_Ledner37 </c:v>
                </c:pt>
                <c:pt idx="1">
                  <c:v> Nia_Haag </c:v>
                </c:pt>
                <c:pt idx="2">
                  <c:v> Julien_Schmidt </c:v>
                </c:pt>
                <c:pt idx="3">
                  <c:v> Aniya_Hackett </c:v>
                </c:pt>
                <c:pt idx="4">
                  <c:v> Maxwell.Halvorson </c:v>
                </c:pt>
                <c:pt idx="5">
                  <c:v> Mckenna17 </c:v>
                </c:pt>
                <c:pt idx="6">
                  <c:v> Rocio33 </c:v>
                </c:pt>
                <c:pt idx="7">
                  <c:v> Jaclyn81 </c:v>
                </c:pt>
              </c:strCache>
            </c:strRef>
          </c:cat>
          <c:val>
            <c:numRef>
              <c:f>Sheet2!$AF$3:$AF$10</c:f>
              <c:numCache>
                <c:formatCode>_ * #,##0_ ;_ * \-#,##0_ ;_ * "-"??_ ;_ @_ </c:formatCode>
                <c:ptCount val="8"/>
                <c:pt idx="0">
                  <c:v>17</c:v>
                </c:pt>
                <c:pt idx="1">
                  <c:v>17</c:v>
                </c:pt>
                <c:pt idx="2">
                  <c:v>17</c:v>
                </c:pt>
                <c:pt idx="3">
                  <c:v>17</c:v>
                </c:pt>
                <c:pt idx="4">
                  <c:v>17</c:v>
                </c:pt>
                <c:pt idx="5">
                  <c:v>17</c:v>
                </c:pt>
                <c:pt idx="6">
                  <c:v>17</c:v>
                </c:pt>
                <c:pt idx="7">
                  <c:v>17</c:v>
                </c:pt>
              </c:numCache>
            </c:numRef>
          </c:val>
          <c:extLst>
            <c:ext xmlns:c16="http://schemas.microsoft.com/office/drawing/2014/chart" uri="{C3380CC4-5D6E-409C-BE32-E72D297353CC}">
              <c16:uniqueId val="{00000000-862E-4275-AD21-A143BE5C2ABD}"/>
            </c:ext>
          </c:extLst>
        </c:ser>
        <c:ser>
          <c:idx val="1"/>
          <c:order val="1"/>
          <c:tx>
            <c:strRef>
              <c:f>Sheet2!$AG$2</c:f>
              <c:strCache>
                <c:ptCount val="1"/>
                <c:pt idx="0">
                  <c:v>total_likes</c:v>
                </c:pt>
              </c:strCache>
            </c:strRef>
          </c:tx>
          <c:spPr>
            <a:solidFill>
              <a:schemeClr val="accent3"/>
            </a:solidFill>
            <a:ln>
              <a:noFill/>
            </a:ln>
            <a:effectLst/>
            <a:sp3d/>
          </c:spPr>
          <c:invertIfNegative val="0"/>
          <c:dLbls>
            <c:dLbl>
              <c:idx val="0"/>
              <c:layout>
                <c:manualLayout>
                  <c:x val="-1.0528440675760089E-2"/>
                  <c:y val="9.944844027144247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862E-4275-AD21-A143BE5C2ABD}"/>
                </c:ext>
              </c:extLst>
            </c:dLbl>
            <c:dLbl>
              <c:idx val="1"/>
              <c:layout>
                <c:manualLayout>
                  <c:x val="-1.1581284743336098E-2"/>
                  <c:y val="8.489500998781675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862E-4275-AD21-A143BE5C2ABD}"/>
                </c:ext>
              </c:extLst>
            </c:dLbl>
            <c:dLbl>
              <c:idx val="2"/>
              <c:layout>
                <c:manualLayout>
                  <c:x val="-9.4755966081841187E-3"/>
                  <c:y val="8.732058170175437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862E-4275-AD21-A143BE5C2ABD}"/>
                </c:ext>
              </c:extLst>
            </c:dLbl>
            <c:dLbl>
              <c:idx val="3"/>
              <c:layout>
                <c:manualLayout>
                  <c:x val="-7.7207673045946574E-17"/>
                  <c:y val="7.7618294846003896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862E-4275-AD21-A143BE5C2ABD}"/>
                </c:ext>
              </c:extLst>
            </c:dLbl>
            <c:dLbl>
              <c:idx val="4"/>
              <c:layout>
                <c:manualLayout>
                  <c:x val="-1.1581284743336098E-2"/>
                  <c:y val="8.246943827387913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8-862E-4275-AD21-A143BE5C2ABD}"/>
                </c:ext>
              </c:extLst>
            </c:dLbl>
            <c:dLbl>
              <c:idx val="5"/>
              <c:layout>
                <c:manualLayout>
                  <c:x val="-1.263412881091203E-2"/>
                  <c:y val="9.217172512962962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862E-4275-AD21-A143BE5C2ABD}"/>
                </c:ext>
              </c:extLst>
            </c:dLbl>
            <c:dLbl>
              <c:idx val="6"/>
              <c:layout>
                <c:manualLayout>
                  <c:x val="-9.4755966081840805E-3"/>
                  <c:y val="8.0043866559941515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A-862E-4275-AD21-A143BE5C2ABD}"/>
                </c:ext>
              </c:extLst>
            </c:dLbl>
            <c:dLbl>
              <c:idx val="7"/>
              <c:layout>
                <c:manualLayout>
                  <c:x val="-1.2634128810912106E-2"/>
                  <c:y val="8.732058170175437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862E-4275-AD21-A143BE5C2ABD}"/>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Sheet2!$AE$3:$AE$10</c:f>
              <c:strCache>
                <c:ptCount val="8"/>
                <c:pt idx="0">
                  <c:v> Ollie_Ledner37 </c:v>
                </c:pt>
                <c:pt idx="1">
                  <c:v> Nia_Haag </c:v>
                </c:pt>
                <c:pt idx="2">
                  <c:v> Julien_Schmidt </c:v>
                </c:pt>
                <c:pt idx="3">
                  <c:v> Aniya_Hackett </c:v>
                </c:pt>
                <c:pt idx="4">
                  <c:v> Maxwell.Halvorson </c:v>
                </c:pt>
                <c:pt idx="5">
                  <c:v> Mckenna17 </c:v>
                </c:pt>
                <c:pt idx="6">
                  <c:v> Rocio33 </c:v>
                </c:pt>
                <c:pt idx="7">
                  <c:v> Jaclyn81 </c:v>
                </c:pt>
              </c:strCache>
            </c:strRef>
          </c:cat>
          <c:val>
            <c:numRef>
              <c:f>Sheet2!$AG$3:$AG$10</c:f>
              <c:numCache>
                <c:formatCode>_ * #,##0_ ;_ * \-#,##0_ ;_ * "-"??_ ;_ @_ </c:formatCode>
                <c:ptCount val="8"/>
                <c:pt idx="0">
                  <c:v>66049</c:v>
                </c:pt>
                <c:pt idx="1">
                  <c:v>66049</c:v>
                </c:pt>
                <c:pt idx="2">
                  <c:v>66049</c:v>
                </c:pt>
                <c:pt idx="3">
                  <c:v>66049</c:v>
                </c:pt>
                <c:pt idx="4">
                  <c:v>66049</c:v>
                </c:pt>
                <c:pt idx="5">
                  <c:v>66049</c:v>
                </c:pt>
                <c:pt idx="6">
                  <c:v>66049</c:v>
                </c:pt>
                <c:pt idx="7">
                  <c:v>66049</c:v>
                </c:pt>
              </c:numCache>
            </c:numRef>
          </c:val>
          <c:extLst>
            <c:ext xmlns:c16="http://schemas.microsoft.com/office/drawing/2014/chart" uri="{C3380CC4-5D6E-409C-BE32-E72D297353CC}">
              <c16:uniqueId val="{00000001-862E-4275-AD21-A143BE5C2ABD}"/>
            </c:ext>
          </c:extLst>
        </c:ser>
        <c:ser>
          <c:idx val="2"/>
          <c:order val="2"/>
          <c:tx>
            <c:strRef>
              <c:f>Sheet2!$AH$2</c:f>
              <c:strCache>
                <c:ptCount val="1"/>
                <c:pt idx="0">
                  <c:v>total_comments</c:v>
                </c:pt>
              </c:strCache>
            </c:strRef>
          </c:tx>
          <c:spPr>
            <a:solidFill>
              <a:srgbClr val="002060"/>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Sheet2!$AE$3:$AE$10</c:f>
              <c:strCache>
                <c:ptCount val="8"/>
                <c:pt idx="0">
                  <c:v> Ollie_Ledner37 </c:v>
                </c:pt>
                <c:pt idx="1">
                  <c:v> Nia_Haag </c:v>
                </c:pt>
                <c:pt idx="2">
                  <c:v> Julien_Schmidt </c:v>
                </c:pt>
                <c:pt idx="3">
                  <c:v> Aniya_Hackett </c:v>
                </c:pt>
                <c:pt idx="4">
                  <c:v> Maxwell.Halvorson </c:v>
                </c:pt>
                <c:pt idx="5">
                  <c:v> Mckenna17 </c:v>
                </c:pt>
                <c:pt idx="6">
                  <c:v> Rocio33 </c:v>
                </c:pt>
                <c:pt idx="7">
                  <c:v> Jaclyn81 </c:v>
                </c:pt>
              </c:strCache>
            </c:strRef>
          </c:cat>
          <c:val>
            <c:numRef>
              <c:f>Sheet2!$AH$3:$AH$10</c:f>
              <c:numCache>
                <c:formatCode>_ * #,##0_ ;_ * \-#,##0_ ;_ * "-"??_ ;_ @_ </c:formatCode>
                <c:ptCount val="8"/>
                <c:pt idx="0">
                  <c:v>66049</c:v>
                </c:pt>
                <c:pt idx="1">
                  <c:v>66049</c:v>
                </c:pt>
                <c:pt idx="2">
                  <c:v>66049</c:v>
                </c:pt>
                <c:pt idx="3">
                  <c:v>66049</c:v>
                </c:pt>
                <c:pt idx="4">
                  <c:v>66049</c:v>
                </c:pt>
                <c:pt idx="5">
                  <c:v>66049</c:v>
                </c:pt>
                <c:pt idx="6">
                  <c:v>66049</c:v>
                </c:pt>
                <c:pt idx="7">
                  <c:v>66049</c:v>
                </c:pt>
              </c:numCache>
            </c:numRef>
          </c:val>
          <c:extLst>
            <c:ext xmlns:c16="http://schemas.microsoft.com/office/drawing/2014/chart" uri="{C3380CC4-5D6E-409C-BE32-E72D297353CC}">
              <c16:uniqueId val="{00000002-862E-4275-AD21-A143BE5C2ABD}"/>
            </c:ext>
          </c:extLst>
        </c:ser>
        <c:dLbls>
          <c:showLegendKey val="0"/>
          <c:showVal val="1"/>
          <c:showCatName val="0"/>
          <c:showSerName val="0"/>
          <c:showPercent val="0"/>
          <c:showBubbleSize val="0"/>
        </c:dLbls>
        <c:gapWidth val="150"/>
        <c:shape val="box"/>
        <c:axId val="1660683871"/>
        <c:axId val="1660685951"/>
        <c:axId val="0"/>
      </c:bar3DChart>
      <c:catAx>
        <c:axId val="166068387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400" dirty="0"/>
                  <a:t>Username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660685951"/>
        <c:crosses val="autoZero"/>
        <c:auto val="1"/>
        <c:lblAlgn val="ctr"/>
        <c:lblOffset val="100"/>
        <c:noMultiLvlLbl val="0"/>
      </c:catAx>
      <c:valAx>
        <c:axId val="1660685951"/>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400" dirty="0" err="1"/>
                  <a:t>Counr</a:t>
                </a:r>
                <a:endParaRPr lang="en-IN" sz="1400" dirty="0"/>
              </a:p>
            </c:rich>
          </c:tx>
          <c:layout>
            <c:manualLayout>
              <c:xMode val="edge"/>
              <c:yMode val="edge"/>
              <c:x val="1.0570554438463128E-2"/>
              <c:y val="0.39399802783830573"/>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_ * #,##0_ ;_ * \-#,##0_ ;_ * &quot;-&quot;??_ ;_ @_ "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66068387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dirty="0"/>
              <a:t>Popular</a:t>
            </a:r>
            <a:r>
              <a:rPr lang="en-IN" baseline="0" dirty="0"/>
              <a:t> contents</a:t>
            </a:r>
            <a:endParaRPr lang="en-IN"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stacked"/>
        <c:varyColors val="0"/>
        <c:ser>
          <c:idx val="0"/>
          <c:order val="0"/>
          <c:tx>
            <c:strRef>
              <c:f>Sheet2!$AR$2</c:f>
              <c:strCache>
                <c:ptCount val="1"/>
                <c:pt idx="0">
                  <c:v>count_tage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Sheet2!$AQ$3:$AQ$9</c:f>
              <c:strCache>
                <c:ptCount val="7"/>
                <c:pt idx="0">
                  <c:v>Smile</c:v>
                </c:pt>
                <c:pt idx="1">
                  <c:v>Beach</c:v>
                </c:pt>
                <c:pt idx="2">
                  <c:v>Party</c:v>
                </c:pt>
                <c:pt idx="3">
                  <c:v>Fun</c:v>
                </c:pt>
                <c:pt idx="4">
                  <c:v>Food</c:v>
                </c:pt>
                <c:pt idx="5">
                  <c:v>Lol</c:v>
                </c:pt>
                <c:pt idx="6">
                  <c:v>Concert</c:v>
                </c:pt>
              </c:strCache>
            </c:strRef>
          </c:cat>
          <c:val>
            <c:numRef>
              <c:f>Sheet2!$AR$3:$AR$9</c:f>
              <c:numCache>
                <c:formatCode>_ * #,##0_ ;_ * \-#,##0_ ;_ * "-"??_ ;_ @_ </c:formatCode>
                <c:ptCount val="7"/>
                <c:pt idx="0">
                  <c:v>59199</c:v>
                </c:pt>
                <c:pt idx="1">
                  <c:v>41935</c:v>
                </c:pt>
                <c:pt idx="2">
                  <c:v>38939</c:v>
                </c:pt>
                <c:pt idx="3">
                  <c:v>37145</c:v>
                </c:pt>
                <c:pt idx="4">
                  <c:v>24619</c:v>
                </c:pt>
                <c:pt idx="5">
                  <c:v>23643</c:v>
                </c:pt>
                <c:pt idx="6">
                  <c:v>23065</c:v>
                </c:pt>
              </c:numCache>
            </c:numRef>
          </c:val>
          <c:extLst>
            <c:ext xmlns:c16="http://schemas.microsoft.com/office/drawing/2014/chart" uri="{C3380CC4-5D6E-409C-BE32-E72D297353CC}">
              <c16:uniqueId val="{00000000-227A-4F49-AE18-53558D01A2F3}"/>
            </c:ext>
          </c:extLst>
        </c:ser>
        <c:ser>
          <c:idx val="1"/>
          <c:order val="1"/>
          <c:tx>
            <c:strRef>
              <c:f>Sheet2!$AS$2</c:f>
              <c:strCache>
                <c:ptCount val="1"/>
                <c:pt idx="0">
                  <c:v>likes_photo</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Sheet2!$AQ$3:$AQ$9</c:f>
              <c:strCache>
                <c:ptCount val="7"/>
                <c:pt idx="0">
                  <c:v>Smile</c:v>
                </c:pt>
                <c:pt idx="1">
                  <c:v>Beach</c:v>
                </c:pt>
                <c:pt idx="2">
                  <c:v>Party</c:v>
                </c:pt>
                <c:pt idx="3">
                  <c:v>Fun</c:v>
                </c:pt>
                <c:pt idx="4">
                  <c:v>Food</c:v>
                </c:pt>
                <c:pt idx="5">
                  <c:v>Lol</c:v>
                </c:pt>
                <c:pt idx="6">
                  <c:v>Concert</c:v>
                </c:pt>
              </c:strCache>
            </c:strRef>
          </c:cat>
          <c:val>
            <c:numRef>
              <c:f>Sheet2!$AS$3:$AS$9</c:f>
              <c:numCache>
                <c:formatCode>_ * #,##0_ ;_ * \-#,##0_ ;_ * "-"??_ ;_ @_ </c:formatCode>
                <c:ptCount val="7"/>
                <c:pt idx="0">
                  <c:v>59199</c:v>
                </c:pt>
                <c:pt idx="1">
                  <c:v>41935</c:v>
                </c:pt>
                <c:pt idx="2">
                  <c:v>38939</c:v>
                </c:pt>
                <c:pt idx="3">
                  <c:v>37145</c:v>
                </c:pt>
                <c:pt idx="4">
                  <c:v>24619</c:v>
                </c:pt>
                <c:pt idx="5">
                  <c:v>23643</c:v>
                </c:pt>
                <c:pt idx="6">
                  <c:v>23065</c:v>
                </c:pt>
              </c:numCache>
            </c:numRef>
          </c:val>
          <c:extLst>
            <c:ext xmlns:c16="http://schemas.microsoft.com/office/drawing/2014/chart" uri="{C3380CC4-5D6E-409C-BE32-E72D297353CC}">
              <c16:uniqueId val="{00000001-227A-4F49-AE18-53558D01A2F3}"/>
            </c:ext>
          </c:extLst>
        </c:ser>
        <c:ser>
          <c:idx val="2"/>
          <c:order val="2"/>
          <c:tx>
            <c:strRef>
              <c:f>Sheet2!$AT$2</c:f>
              <c:strCache>
                <c:ptCount val="1"/>
                <c:pt idx="0">
                  <c:v>comments_photo</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Sheet2!$AQ$3:$AQ$9</c:f>
              <c:strCache>
                <c:ptCount val="7"/>
                <c:pt idx="0">
                  <c:v>Smile</c:v>
                </c:pt>
                <c:pt idx="1">
                  <c:v>Beach</c:v>
                </c:pt>
                <c:pt idx="2">
                  <c:v>Party</c:v>
                </c:pt>
                <c:pt idx="3">
                  <c:v>Fun</c:v>
                </c:pt>
                <c:pt idx="4">
                  <c:v>Food</c:v>
                </c:pt>
                <c:pt idx="5">
                  <c:v>Lol</c:v>
                </c:pt>
                <c:pt idx="6">
                  <c:v>Concert</c:v>
                </c:pt>
              </c:strCache>
            </c:strRef>
          </c:cat>
          <c:val>
            <c:numRef>
              <c:f>Sheet2!$AT$3:$AT$9</c:f>
              <c:numCache>
                <c:formatCode>_ * #,##0_ ;_ * \-#,##0_ ;_ * "-"??_ ;_ @_ </c:formatCode>
                <c:ptCount val="7"/>
                <c:pt idx="0">
                  <c:v>59199</c:v>
                </c:pt>
                <c:pt idx="1">
                  <c:v>41935</c:v>
                </c:pt>
                <c:pt idx="2">
                  <c:v>38939</c:v>
                </c:pt>
                <c:pt idx="3">
                  <c:v>37145</c:v>
                </c:pt>
                <c:pt idx="4">
                  <c:v>24619</c:v>
                </c:pt>
                <c:pt idx="5">
                  <c:v>23643</c:v>
                </c:pt>
                <c:pt idx="6">
                  <c:v>23065</c:v>
                </c:pt>
              </c:numCache>
            </c:numRef>
          </c:val>
          <c:extLst>
            <c:ext xmlns:c16="http://schemas.microsoft.com/office/drawing/2014/chart" uri="{C3380CC4-5D6E-409C-BE32-E72D297353CC}">
              <c16:uniqueId val="{00000002-227A-4F49-AE18-53558D01A2F3}"/>
            </c:ext>
          </c:extLst>
        </c:ser>
        <c:dLbls>
          <c:dLblPos val="ctr"/>
          <c:showLegendKey val="0"/>
          <c:showVal val="1"/>
          <c:showCatName val="0"/>
          <c:showSerName val="0"/>
          <c:showPercent val="0"/>
          <c:showBubbleSize val="0"/>
        </c:dLbls>
        <c:gapWidth val="150"/>
        <c:overlap val="100"/>
        <c:axId val="1048561711"/>
        <c:axId val="1048562127"/>
      </c:barChart>
      <c:catAx>
        <c:axId val="1048561711"/>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400" dirty="0" err="1"/>
                  <a:t>Tag_name</a:t>
                </a:r>
                <a:endParaRPr lang="en-IN" sz="1400"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48562127"/>
        <c:crosses val="autoZero"/>
        <c:auto val="1"/>
        <c:lblAlgn val="ctr"/>
        <c:lblOffset val="100"/>
        <c:noMultiLvlLbl val="0"/>
      </c:catAx>
      <c:valAx>
        <c:axId val="1048562127"/>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IN" sz="1400" dirty="0"/>
                  <a:t>Counts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_ * #,##0_ ;_ * \-#,##0_ ;_ * &quot;-&quot;??_ ;_ @_ "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485617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Sheet2!$AL$3:$AL$10</cx:f>
        <cx:lvl ptCount="8">
          <cx:pt idx="0">Meggie_Doyle</cx:pt>
          <cx:pt idx="1">Jaylan.Lakin</cx:pt>
          <cx:pt idx="2">Granville_Kutch</cx:pt>
          <cx:pt idx="3">Kenneth64</cx:pt>
          <cx:pt idx="4">Damon35</cx:pt>
          <cx:pt idx="5">Rick29</cx:pt>
          <cx:pt idx="6">Karley_Bosco</cx:pt>
          <cx:pt idx="7">Odessa2</cx:pt>
        </cx:lvl>
      </cx:strDim>
      <cx:numDim type="val">
        <cx:f>Sheet2!$AM$3:$AM$10</cx:f>
        <cx:lvl ptCount="8" formatCode="_ * #,##0_ ;_ * \-#,##0_ ;_ * &quot;-&quot;??_ ;_ @_ ">
          <cx:pt idx="0">7500</cx:pt>
          <cx:pt idx="1">7300</cx:pt>
          <cx:pt idx="2">7100</cx:pt>
          <cx:pt idx="3">7000</cx:pt>
          <cx:pt idx="4">6800</cx:pt>
          <cx:pt idx="5">6800</cx:pt>
          <cx:pt idx="6">6800</cx:pt>
          <cx:pt idx="7">6700</cx:pt>
        </cx:lvl>
      </cx:numDim>
    </cx:data>
  </cx:chartData>
  <cx:chart>
    <cx:title pos="t" align="ctr" overlay="0">
      <cx:tx>
        <cx:txData>
          <cx:v>Avg engagement rate user-wise</cx:v>
        </cx:txData>
      </cx:tx>
      <cx:txPr>
        <a:bodyPr spcFirstLastPara="1" vertOverflow="ellipsis" horzOverflow="overflow" wrap="square" lIns="0" tIns="0" rIns="0" bIns="0" anchor="ctr" anchorCtr="1"/>
        <a:lstStyle/>
        <a:p>
          <a:pPr algn="ctr" rtl="0">
            <a:defRPr/>
          </a:pPr>
          <a:r>
            <a:rPr lang="en-US" sz="1400" b="0" i="0" u="none" strike="noStrike" baseline="0" dirty="0">
              <a:solidFill>
                <a:prstClr val="black">
                  <a:lumMod val="65000"/>
                  <a:lumOff val="35000"/>
                </a:prstClr>
              </a:solidFill>
              <a:latin typeface="Calibri" panose="020F0502020204030204"/>
            </a:rPr>
            <a:t>Avg engagement rate user-wise</a:t>
          </a:r>
        </a:p>
      </cx:txPr>
    </cx:title>
    <cx:plotArea>
      <cx:plotAreaRegion>
        <cx:series layoutId="funnel" uniqueId="{2942C0A1-E517-428B-8473-595D4E368281}">
          <cx:tx>
            <cx:txData>
              <cx:f>Sheet2!$AM$2</cx:f>
              <cx:v>avg_engagement_rate</cx:v>
            </cx:txData>
          </cx:tx>
          <cx:dataLabels>
            <cx:txPr>
              <a:bodyPr spcFirstLastPara="1" vertOverflow="ellipsis" horzOverflow="overflow" wrap="square" lIns="0" tIns="0" rIns="0" bIns="0" anchor="ctr" anchorCtr="1"/>
              <a:lstStyle/>
              <a:p>
                <a:pPr algn="ctr" rtl="0">
                  <a:defRPr sz="1400">
                    <a:solidFill>
                      <a:schemeClr val="bg1"/>
                    </a:solidFill>
                  </a:defRPr>
                </a:pPr>
                <a:endParaRPr lang="en-US" sz="1400" b="0" i="0" u="none" strike="noStrike" baseline="0">
                  <a:solidFill>
                    <a:schemeClr val="bg1"/>
                  </a:solidFill>
                  <a:latin typeface="Calibri" panose="020F0502020204030204"/>
                </a:endParaRPr>
              </a:p>
            </cx:txPr>
            <cx:visibility seriesName="0" categoryName="0" value="1"/>
          </cx:dataLabels>
          <cx:dataId val="0"/>
        </cx:series>
      </cx:plotAreaRegion>
      <cx:axis id="0">
        <cx:catScaling gapWidth="0.0599999987"/>
        <cx:title>
          <cx:tx>
            <cx:txData>
              <cx:v>Username</cx:v>
            </cx:txData>
          </cx:tx>
          <cx:txPr>
            <a:bodyPr spcFirstLastPara="1" vertOverflow="ellipsis" horzOverflow="overflow" wrap="square" lIns="0" tIns="0" rIns="0" bIns="0" anchor="ctr" anchorCtr="1"/>
            <a:lstStyle/>
            <a:p>
              <a:pPr algn="ctr" rtl="0">
                <a:defRPr/>
              </a:pPr>
              <a:r>
                <a:rPr lang="en-US" sz="1400" b="0" i="0" u="none" strike="noStrike" baseline="0" dirty="0">
                  <a:solidFill>
                    <a:prstClr val="black">
                      <a:lumMod val="65000"/>
                      <a:lumOff val="35000"/>
                    </a:prstClr>
                  </a:solidFill>
                  <a:latin typeface="Calibri" panose="020F0502020204030204"/>
                </a:rPr>
                <a:t>Username</a:t>
              </a:r>
            </a:p>
          </cx:txPr>
        </cx:title>
        <cx:tickLabels/>
        <cx:txPr>
          <a:bodyPr spcFirstLastPara="1" vertOverflow="ellipsis" horzOverflow="overflow" wrap="square" lIns="0" tIns="0" rIns="0" bIns="0" anchor="ctr" anchorCtr="1"/>
          <a:lstStyle/>
          <a:p>
            <a:pPr algn="ctr" rtl="0">
              <a:defRPr sz="1400"/>
            </a:pPr>
            <a:endParaRPr lang="en-US" sz="1400" b="0" i="0" u="none" strike="noStrike" baseline="0">
              <a:solidFill>
                <a:prstClr val="black">
                  <a:lumMod val="65000"/>
                  <a:lumOff val="35000"/>
                </a:prstClr>
              </a:solidFill>
              <a:latin typeface="Calibri" panose="020F0502020204030204"/>
            </a:endParaRPr>
          </a:p>
        </cx:txPr>
      </cx:axis>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9">
  <cs:axisTitle>
    <cs:lnRef idx="0"/>
    <cs:fillRef idx="0"/>
    <cs:effectRef idx="0"/>
    <cs:fontRef idx="minor">
      <a:schemeClr val="lt1"/>
    </cs:fontRef>
    <cs:defRPr sz="1197" b="1" kern="1200"/>
  </cs:axisTitle>
  <cs:categoryAxis>
    <cs:lnRef idx="0">
      <cs:styleClr val="0"/>
    </cs:lnRef>
    <cs:fillRef idx="0"/>
    <cs:effectRef idx="0"/>
    <cs:fontRef idx="minor">
      <a:schemeClr val="lt1"/>
    </cs:fontRef>
    <cs:spPr>
      <a:ln w="12700" cap="flat" cmpd="sng" algn="ctr">
        <a:solidFill>
          <a:schemeClr val="lt1"/>
        </a:solidFill>
        <a:round/>
      </a:ln>
    </cs:spPr>
    <cs:defRPr sz="1197" kern="1200" spc="10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330" kern="1200"/>
  </cs:chartArea>
  <cs:dataLabel>
    <cs:lnRef idx="0"/>
    <cs:fillRef idx="0"/>
    <cs:effectRef idx="0"/>
    <cs:fontRef idx="minor">
      <a:schemeClr val="lt1"/>
    </cs:fontRef>
    <cs:defRPr sz="1197" b="1" kern="1200"/>
  </cs:dataLabel>
  <cs:dataLabelCallout>
    <cs:lnRef idx="0">
      <cs:styleClr val="auto"/>
    </cs:lnRef>
    <cs:fillRef idx="0"/>
    <cs:effectRef idx="0"/>
    <cs:fontRef idx="minor">
      <cs:styleClr val="auto"/>
    </cs:fontRef>
    <cs:spPr>
      <a:solidFill>
        <a:schemeClr val="lt1"/>
      </a:solidFill>
      <a:ln>
        <a:solidFill>
          <a:schemeClr val="ph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1197"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fillRef idx="0"/>
    <cs:effectRef idx="0"/>
    <cs:fontRef idx="minor">
      <a:schemeClr val="dk1"/>
    </cs:fontRef>
    <cs:spPr>
      <a:ln w="9525" cap="flat" cmpd="sng" algn="ctr">
        <a:gradFill>
          <a:gsLst>
            <a:gs pos="0">
              <a:schemeClr val="lt1"/>
            </a:gs>
            <a:gs pos="100000">
              <a:schemeClr val="lt1">
                <a:alpha val="0"/>
              </a:schemeClr>
            </a:gs>
          </a:gsLst>
          <a:lin ang="5400000" scaled="0"/>
        </a:gradFill>
        <a:round/>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1197"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995"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1197"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419">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94027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microsoft.com/office/2014/relationships/chartEx" Target="../charts/chartEx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AE104E3-5B15-47F1-8FA4-FEEA689F63DD}"/>
              </a:ext>
            </a:extLst>
          </p:cNvPr>
          <p:cNvSpPr/>
          <p:nvPr/>
        </p:nvSpPr>
        <p:spPr bwMode="auto">
          <a:xfrm>
            <a:off x="0" y="1"/>
            <a:ext cx="14630400" cy="8229600"/>
          </a:xfrm>
          <a:prstGeom prst="rect">
            <a:avLst/>
          </a:prstGeom>
          <a:gradFill>
            <a:gsLst>
              <a:gs pos="0">
                <a:srgbClr val="EC6646"/>
              </a:gs>
              <a:gs pos="51000">
                <a:srgbClr val="EC0753"/>
              </a:gs>
              <a:gs pos="100000">
                <a:srgbClr val="7B11A8"/>
              </a:gs>
            </a:gsLst>
            <a:lin ang="16800000" scaled="0"/>
          </a:gradFill>
          <a:ln w="12700" cap="flat" cmpd="sng" algn="ctr">
            <a:noFill/>
            <a:prstDash val="solid"/>
            <a:miter lim="400000"/>
            <a:headEnd type="none" w="med" len="med"/>
            <a:tailEnd type="none" w="med" len="med"/>
          </a:ln>
          <a:effectLst/>
        </p:spPr>
        <p:txBody>
          <a:bodyPr vert="horz" wrap="square" lIns="38100" tIns="38100" rIns="38100" bIns="38100" numCol="1" rtlCol="0" anchor="ctr" anchorCtr="0" compatLnSpc="1">
            <a:prstTxWarp prst="textNoShape">
              <a:avLst/>
            </a:prstTxWarp>
            <a:spAutoFit/>
          </a:bodyPr>
          <a:lstStyle/>
          <a:p>
            <a:pPr marL="0" marR="0" indent="0" algn="l" defTabSz="825500" rtl="0" eaLnBrk="1" fontAlgn="base" latinLnBrk="0" hangingPunct="0">
              <a:lnSpc>
                <a:spcPct val="100000"/>
              </a:lnSpc>
              <a:spcBef>
                <a:spcPct val="0"/>
              </a:spcBef>
              <a:spcAft>
                <a:spcPct val="0"/>
              </a:spcAft>
              <a:buClrTx/>
              <a:buSzTx/>
              <a:buFontTx/>
              <a:buNone/>
              <a:tabLst/>
            </a:pPr>
            <a:endParaRPr kumimoji="0" lang="en-US" sz="2000" b="0" i="0" u="none" strike="noStrike" cap="none" normalizeH="0" baseline="0">
              <a:ln>
                <a:noFill/>
              </a:ln>
              <a:solidFill>
                <a:srgbClr val="74808C"/>
              </a:solidFill>
              <a:effectLst/>
              <a:latin typeface="Poppins" charset="0"/>
              <a:ea typeface="Poppins" charset="0"/>
              <a:cs typeface="Poppins" charset="0"/>
              <a:sym typeface="Poppins" charset="0"/>
            </a:endParaRPr>
          </a:p>
        </p:txBody>
      </p:sp>
      <p:pic>
        <p:nvPicPr>
          <p:cNvPr id="7" name="Picture 2">
            <a:extLst>
              <a:ext uri="{FF2B5EF4-FFF2-40B4-BE49-F238E27FC236}">
                <a16:creationId xmlns:a16="http://schemas.microsoft.com/office/drawing/2014/main" id="{6DC2C772-4A6E-47CF-9E03-9A6CA04894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00066" y="2366927"/>
            <a:ext cx="3030325" cy="3030325"/>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Connector 7">
            <a:extLst>
              <a:ext uri="{FF2B5EF4-FFF2-40B4-BE49-F238E27FC236}">
                <a16:creationId xmlns:a16="http://schemas.microsoft.com/office/drawing/2014/main" id="{A46DBC0B-58DA-41F0-9D80-B4FF3349C911}"/>
              </a:ext>
            </a:extLst>
          </p:cNvPr>
          <p:cNvCxnSpPr/>
          <p:nvPr/>
        </p:nvCxnSpPr>
        <p:spPr>
          <a:xfrm>
            <a:off x="7025954" y="1436153"/>
            <a:ext cx="0" cy="5188017"/>
          </a:xfrm>
          <a:prstGeom prst="line">
            <a:avLst/>
          </a:prstGeom>
          <a:ln>
            <a:solidFill>
              <a:schemeClr val="bg2"/>
            </a:solidFill>
          </a:ln>
        </p:spPr>
        <p:style>
          <a:lnRef idx="3">
            <a:schemeClr val="accent6"/>
          </a:lnRef>
          <a:fillRef idx="0">
            <a:schemeClr val="accent6"/>
          </a:fillRef>
          <a:effectRef idx="2">
            <a:schemeClr val="accent6"/>
          </a:effectRef>
          <a:fontRef idx="minor">
            <a:schemeClr val="tx1"/>
          </a:fontRef>
        </p:style>
      </p:cxnSp>
      <p:sp>
        <p:nvSpPr>
          <p:cNvPr id="11" name="TextBox 10">
            <a:extLst>
              <a:ext uri="{FF2B5EF4-FFF2-40B4-BE49-F238E27FC236}">
                <a16:creationId xmlns:a16="http://schemas.microsoft.com/office/drawing/2014/main" id="{717F2DC2-C666-4708-8EFF-F27FECC15A88}"/>
              </a:ext>
            </a:extLst>
          </p:cNvPr>
          <p:cNvSpPr txBox="1"/>
          <p:nvPr/>
        </p:nvSpPr>
        <p:spPr>
          <a:xfrm>
            <a:off x="8055859" y="3216781"/>
            <a:ext cx="5265019" cy="1077218"/>
          </a:xfrm>
          <a:prstGeom prst="rect">
            <a:avLst/>
          </a:prstGeom>
          <a:noFill/>
        </p:spPr>
        <p:txBody>
          <a:bodyPr wrap="square" rtlCol="0">
            <a:spAutoFit/>
          </a:bodyPr>
          <a:lstStyle/>
          <a:p>
            <a:r>
              <a:rPr lang="en-IN" sz="3200" b="1" dirty="0">
                <a:solidFill>
                  <a:schemeClr val="bg1"/>
                </a:solidFill>
                <a:latin typeface="Century Schoolbook" panose="02040604050505020304" pitchFamily="18" charset="0"/>
              </a:rPr>
              <a:t>Instagram User Data Analysis</a:t>
            </a:r>
          </a:p>
        </p:txBody>
      </p:sp>
      <p:sp>
        <p:nvSpPr>
          <p:cNvPr id="3" name="TextBox 2">
            <a:extLst>
              <a:ext uri="{FF2B5EF4-FFF2-40B4-BE49-F238E27FC236}">
                <a16:creationId xmlns:a16="http://schemas.microsoft.com/office/drawing/2014/main" id="{3D433D2C-4FE6-4908-8043-4702C4511CED}"/>
              </a:ext>
            </a:extLst>
          </p:cNvPr>
          <p:cNvSpPr txBox="1"/>
          <p:nvPr/>
        </p:nvSpPr>
        <p:spPr>
          <a:xfrm>
            <a:off x="8877782" y="7315199"/>
            <a:ext cx="5671595" cy="830997"/>
          </a:xfrm>
          <a:prstGeom prst="rect">
            <a:avLst/>
          </a:prstGeom>
          <a:noFill/>
        </p:spPr>
        <p:txBody>
          <a:bodyPr wrap="square" rtlCol="0">
            <a:spAutoFit/>
          </a:bodyPr>
          <a:lstStyle/>
          <a:p>
            <a:r>
              <a:rPr lang="en-IN" sz="2400" b="1" dirty="0">
                <a:solidFill>
                  <a:schemeClr val="bg1"/>
                </a:solidFill>
                <a:latin typeface="Century Schoolbook" panose="02040604050505020304" pitchFamily="18" charset="0"/>
              </a:rPr>
              <a:t>Presented by:-Pranjul Shrivastava</a:t>
            </a:r>
          </a:p>
          <a:p>
            <a:r>
              <a:rPr lang="en-IN" sz="2400" b="1" dirty="0">
                <a:solidFill>
                  <a:schemeClr val="bg1"/>
                </a:solidFill>
                <a:latin typeface="Century Schoolbook" panose="02040604050505020304" pitchFamily="18" charset="0"/>
              </a:rPr>
              <a:t>Date:-28/10/24</a:t>
            </a:r>
          </a:p>
        </p:txBody>
      </p:sp>
    </p:spTree>
    <p:extLst>
      <p:ext uri="{BB962C8B-B14F-4D97-AF65-F5344CB8AC3E}">
        <p14:creationId xmlns:p14="http://schemas.microsoft.com/office/powerpoint/2010/main" val="33078997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cx2="http://schemas.microsoft.com/office/drawing/2015/10/21/chartex">
        <mc:Choice Requires="cx2">
          <p:graphicFrame>
            <p:nvGraphicFramePr>
              <p:cNvPr id="2" name="Chart 1">
                <a:extLst>
                  <a:ext uri="{FF2B5EF4-FFF2-40B4-BE49-F238E27FC236}">
                    <a16:creationId xmlns:a16="http://schemas.microsoft.com/office/drawing/2014/main" id="{90F254C2-B111-49C8-A2A7-8419126259D5}"/>
                  </a:ext>
                </a:extLst>
              </p:cNvPr>
              <p:cNvGraphicFramePr/>
              <p:nvPr>
                <p:extLst>
                  <p:ext uri="{D42A27DB-BD31-4B8C-83A1-F6EECF244321}">
                    <p14:modId xmlns:p14="http://schemas.microsoft.com/office/powerpoint/2010/main" val="4005561824"/>
                  </p:ext>
                </p:extLst>
              </p:nvPr>
            </p:nvGraphicFramePr>
            <p:xfrm>
              <a:off x="2004165" y="1202500"/>
              <a:ext cx="11661731" cy="4509370"/>
            </p:xfrm>
            <a:graphic>
              <a:graphicData uri="http://schemas.microsoft.com/office/drawing/2014/chartex">
                <cx:chart xmlns:cx="http://schemas.microsoft.com/office/drawing/2014/chartex" xmlns:r="http://schemas.openxmlformats.org/officeDocument/2006/relationships" r:id="rId2"/>
              </a:graphicData>
            </a:graphic>
          </p:graphicFrame>
        </mc:Choice>
        <mc:Fallback xmlns="">
          <p:pic>
            <p:nvPicPr>
              <p:cNvPr id="2" name="Chart 1">
                <a:extLst>
                  <a:ext uri="{FF2B5EF4-FFF2-40B4-BE49-F238E27FC236}">
                    <a16:creationId xmlns:a16="http://schemas.microsoft.com/office/drawing/2014/main" id="{90F254C2-B111-49C8-A2A7-8419126259D5}"/>
                  </a:ext>
                </a:extLst>
              </p:cNvPr>
              <p:cNvPicPr>
                <a:picLocks noGrp="1" noRot="1" noChangeAspect="1" noMove="1" noResize="1" noEditPoints="1" noAdjustHandles="1" noChangeArrowheads="1" noChangeShapeType="1"/>
              </p:cNvPicPr>
              <p:nvPr/>
            </p:nvPicPr>
            <p:blipFill>
              <a:blip r:embed="rId3"/>
              <a:stretch>
                <a:fillRect/>
              </a:stretch>
            </p:blipFill>
            <p:spPr>
              <a:xfrm>
                <a:off x="2004165" y="1202500"/>
                <a:ext cx="11661731" cy="4509370"/>
              </a:xfrm>
              <a:prstGeom prst="rect">
                <a:avLst/>
              </a:prstGeom>
            </p:spPr>
          </p:pic>
        </mc:Fallback>
      </mc:AlternateContent>
      <p:sp>
        <p:nvSpPr>
          <p:cNvPr id="3" name="TextBox 2">
            <a:extLst>
              <a:ext uri="{FF2B5EF4-FFF2-40B4-BE49-F238E27FC236}">
                <a16:creationId xmlns:a16="http://schemas.microsoft.com/office/drawing/2014/main" id="{B4E4E513-E116-48D2-86AD-EF0B2CACF068}"/>
              </a:ext>
            </a:extLst>
          </p:cNvPr>
          <p:cNvSpPr txBox="1"/>
          <p:nvPr/>
        </p:nvSpPr>
        <p:spPr>
          <a:xfrm>
            <a:off x="0" y="0"/>
            <a:ext cx="14630400" cy="584775"/>
          </a:xfrm>
          <a:prstGeom prst="rect">
            <a:avLst/>
          </a:prstGeom>
          <a:solidFill>
            <a:schemeClr val="accent2">
              <a:lumMod val="60000"/>
              <a:lumOff val="40000"/>
            </a:schemeClr>
          </a:solidFill>
        </p:spPr>
        <p:txBody>
          <a:bodyPr wrap="square" rtlCol="0">
            <a:spAutoFit/>
          </a:bodyPr>
          <a:lstStyle/>
          <a:p>
            <a:pPr algn="ctr"/>
            <a:r>
              <a:rPr lang="en-IN" sz="3200" b="1" dirty="0"/>
              <a:t>Engagement rate of Users</a:t>
            </a:r>
          </a:p>
        </p:txBody>
      </p:sp>
      <p:sp>
        <p:nvSpPr>
          <p:cNvPr id="4" name="TextBox 3">
            <a:extLst>
              <a:ext uri="{FF2B5EF4-FFF2-40B4-BE49-F238E27FC236}">
                <a16:creationId xmlns:a16="http://schemas.microsoft.com/office/drawing/2014/main" id="{F1AACC19-6F4B-4E8B-A04E-F99855CB281F}"/>
              </a:ext>
            </a:extLst>
          </p:cNvPr>
          <p:cNvSpPr txBox="1"/>
          <p:nvPr/>
        </p:nvSpPr>
        <p:spPr>
          <a:xfrm>
            <a:off x="0" y="5940932"/>
            <a:ext cx="14630400" cy="2677656"/>
          </a:xfrm>
          <a:prstGeom prst="rect">
            <a:avLst/>
          </a:prstGeom>
          <a:noFill/>
        </p:spPr>
        <p:txBody>
          <a:bodyPr wrap="square" rtlCol="0">
            <a:spAutoFit/>
          </a:bodyPr>
          <a:lstStyle/>
          <a:p>
            <a:pPr marL="285750" indent="-285750">
              <a:buFont typeface="Wingdings" panose="05000000000000000000" pitchFamily="2" charset="2"/>
              <a:buChar char="§"/>
            </a:pPr>
            <a:r>
              <a:rPr lang="en-US" sz="2400" dirty="0"/>
              <a:t>Engagement rate helps pinpoint high-engagement users for collaborations, ensuring campaigns are more impactful and reach active followers.</a:t>
            </a:r>
            <a:endParaRPr lang="en-IN" sz="2400" dirty="0"/>
          </a:p>
          <a:p>
            <a:endParaRPr lang="en-IN" sz="2400" dirty="0"/>
          </a:p>
          <a:p>
            <a:pPr marL="285750" indent="-285750">
              <a:buFont typeface="Wingdings" panose="05000000000000000000" pitchFamily="2" charset="2"/>
              <a:buChar char="§"/>
            </a:pPr>
            <a:r>
              <a:rPr lang="en-US" sz="2400" dirty="0"/>
              <a:t>High-engagement users often maintain regular interactions, increasing the likelihood of spreading brand messages organically and boosting credibility.</a:t>
            </a:r>
            <a:endParaRPr lang="en-IN" sz="2400" dirty="0"/>
          </a:p>
          <a:p>
            <a:pPr marL="285750" indent="-285750">
              <a:buFont typeface="Wingdings" panose="05000000000000000000" pitchFamily="2" charset="2"/>
              <a:buChar char="§"/>
            </a:pPr>
            <a:endParaRPr lang="en-IN" sz="2400" dirty="0"/>
          </a:p>
          <a:p>
            <a:pPr marL="285750" indent="-285750">
              <a:buFont typeface="Wingdings" panose="05000000000000000000" pitchFamily="2" charset="2"/>
              <a:buChar char="§"/>
            </a:pPr>
            <a:endParaRPr lang="en-IN" sz="2400" dirty="0"/>
          </a:p>
        </p:txBody>
      </p:sp>
    </p:spTree>
    <p:extLst>
      <p:ext uri="{BB962C8B-B14F-4D97-AF65-F5344CB8AC3E}">
        <p14:creationId xmlns:p14="http://schemas.microsoft.com/office/powerpoint/2010/main" val="30232839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85CDD2AA-E503-4858-9580-6D30BDD674CF}"/>
              </a:ext>
            </a:extLst>
          </p:cNvPr>
          <p:cNvGraphicFramePr>
            <a:graphicFrameLocks/>
          </p:cNvGraphicFramePr>
          <p:nvPr>
            <p:extLst>
              <p:ext uri="{D42A27DB-BD31-4B8C-83A1-F6EECF244321}">
                <p14:modId xmlns:p14="http://schemas.microsoft.com/office/powerpoint/2010/main" val="1162309787"/>
              </p:ext>
            </p:extLst>
          </p:nvPr>
        </p:nvGraphicFramePr>
        <p:xfrm>
          <a:off x="1114816" y="914400"/>
          <a:ext cx="12388242" cy="4960307"/>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BBFCE285-9E8B-4367-930E-56846372E7B6}"/>
              </a:ext>
            </a:extLst>
          </p:cNvPr>
          <p:cNvSpPr txBox="1"/>
          <p:nvPr/>
        </p:nvSpPr>
        <p:spPr>
          <a:xfrm>
            <a:off x="0" y="0"/>
            <a:ext cx="14630400" cy="584775"/>
          </a:xfrm>
          <a:prstGeom prst="rect">
            <a:avLst/>
          </a:prstGeom>
          <a:solidFill>
            <a:schemeClr val="accent2">
              <a:lumMod val="60000"/>
              <a:lumOff val="40000"/>
            </a:schemeClr>
          </a:solidFill>
        </p:spPr>
        <p:txBody>
          <a:bodyPr wrap="square" rtlCol="0">
            <a:spAutoFit/>
          </a:bodyPr>
          <a:lstStyle/>
          <a:p>
            <a:pPr algn="ctr"/>
            <a:r>
              <a:rPr lang="en-IN" sz="3200" b="1" dirty="0"/>
              <a:t>Popular Content based on comments, likes and </a:t>
            </a:r>
            <a:r>
              <a:rPr lang="en-IN" sz="3200" b="1" dirty="0" err="1"/>
              <a:t>tags_count</a:t>
            </a:r>
            <a:endParaRPr lang="en-IN" sz="3200" b="1" dirty="0"/>
          </a:p>
        </p:txBody>
      </p:sp>
      <p:sp>
        <p:nvSpPr>
          <p:cNvPr id="4" name="TextBox 3">
            <a:extLst>
              <a:ext uri="{FF2B5EF4-FFF2-40B4-BE49-F238E27FC236}">
                <a16:creationId xmlns:a16="http://schemas.microsoft.com/office/drawing/2014/main" id="{979E79CC-ED1B-4E76-AA5E-FB555E4F9497}"/>
              </a:ext>
            </a:extLst>
          </p:cNvPr>
          <p:cNvSpPr txBox="1"/>
          <p:nvPr/>
        </p:nvSpPr>
        <p:spPr>
          <a:xfrm>
            <a:off x="250521" y="6388274"/>
            <a:ext cx="14630400" cy="1569660"/>
          </a:xfrm>
          <a:prstGeom prst="rect">
            <a:avLst/>
          </a:prstGeom>
          <a:noFill/>
        </p:spPr>
        <p:txBody>
          <a:bodyPr wrap="square" rtlCol="0">
            <a:spAutoFit/>
          </a:bodyPr>
          <a:lstStyle/>
          <a:p>
            <a:pPr marL="285750" indent="-285750">
              <a:buFont typeface="Wingdings" panose="05000000000000000000" pitchFamily="2" charset="2"/>
              <a:buChar char="§"/>
            </a:pPr>
            <a:r>
              <a:rPr lang="en-IN" sz="2400" dirty="0"/>
              <a:t>These are the popular contents that have highest number of likes, tags, comments this will help on creating ads and promotions on these contents</a:t>
            </a:r>
          </a:p>
          <a:p>
            <a:pPr marL="285750" indent="-285750">
              <a:buFont typeface="Wingdings" panose="05000000000000000000" pitchFamily="2" charset="2"/>
              <a:buChar char="§"/>
            </a:pPr>
            <a:endParaRPr lang="en-IN" sz="2400" dirty="0"/>
          </a:p>
          <a:p>
            <a:pPr marL="285750" indent="-285750">
              <a:buFont typeface="Wingdings" panose="05000000000000000000" pitchFamily="2" charset="2"/>
              <a:buChar char="§"/>
            </a:pPr>
            <a:r>
              <a:rPr lang="en-IN" sz="2400" dirty="0"/>
              <a:t>Boost engagement by sharing user content that naturally highlights these popular themes</a:t>
            </a:r>
          </a:p>
        </p:txBody>
      </p:sp>
    </p:spTree>
    <p:extLst>
      <p:ext uri="{BB962C8B-B14F-4D97-AF65-F5344CB8AC3E}">
        <p14:creationId xmlns:p14="http://schemas.microsoft.com/office/powerpoint/2010/main" val="855892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E3050C07-6DE6-4887-89F5-1F5B33EE0397}"/>
              </a:ext>
            </a:extLst>
          </p:cNvPr>
          <p:cNvGraphicFramePr>
            <a:graphicFrameLocks noGrp="1"/>
          </p:cNvGraphicFramePr>
          <p:nvPr>
            <p:extLst>
              <p:ext uri="{D42A27DB-BD31-4B8C-83A1-F6EECF244321}">
                <p14:modId xmlns:p14="http://schemas.microsoft.com/office/powerpoint/2010/main" val="1521010809"/>
              </p:ext>
            </p:extLst>
          </p:nvPr>
        </p:nvGraphicFramePr>
        <p:xfrm>
          <a:off x="4676172" y="1331088"/>
          <a:ext cx="4965540" cy="4305780"/>
        </p:xfrm>
        <a:graphic>
          <a:graphicData uri="http://schemas.openxmlformats.org/drawingml/2006/table">
            <a:tbl>
              <a:tblPr firstRow="1" firstCol="1" lastRow="1" lastCol="1" bandRow="1" bandCol="1">
                <a:tableStyleId>{5C22544A-7EE6-4342-B048-85BDC9FD1C3A}</a:tableStyleId>
              </a:tblPr>
              <a:tblGrid>
                <a:gridCol w="1563526">
                  <a:extLst>
                    <a:ext uri="{9D8B030D-6E8A-4147-A177-3AD203B41FA5}">
                      <a16:colId xmlns:a16="http://schemas.microsoft.com/office/drawing/2014/main" val="3679908463"/>
                    </a:ext>
                  </a:extLst>
                </a:gridCol>
                <a:gridCol w="3402014">
                  <a:extLst>
                    <a:ext uri="{9D8B030D-6E8A-4147-A177-3AD203B41FA5}">
                      <a16:colId xmlns:a16="http://schemas.microsoft.com/office/drawing/2014/main" val="3780563676"/>
                    </a:ext>
                  </a:extLst>
                </a:gridCol>
              </a:tblGrid>
              <a:tr h="478420">
                <a:tc>
                  <a:txBody>
                    <a:bodyPr/>
                    <a:lstStyle/>
                    <a:p>
                      <a:pPr algn="ctr">
                        <a:lnSpc>
                          <a:spcPct val="107000"/>
                        </a:lnSpc>
                      </a:pPr>
                      <a:r>
                        <a:rPr lang="en-US" sz="2400" b="0" dirty="0" err="1">
                          <a:solidFill>
                            <a:schemeClr val="tx1"/>
                          </a:solidFill>
                          <a:effectLst/>
                        </a:rPr>
                        <a:t>user_id</a:t>
                      </a:r>
                      <a:endParaRPr lang="en-IN" sz="2400" b="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n-US" sz="2400" b="0" dirty="0">
                          <a:solidFill>
                            <a:schemeClr val="tx1"/>
                          </a:solidFill>
                          <a:effectLst/>
                        </a:rPr>
                        <a:t>Username</a:t>
                      </a:r>
                      <a:endParaRPr lang="en-IN" sz="2400" b="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71172431"/>
                  </a:ext>
                </a:extLst>
              </a:tr>
              <a:tr h="478420">
                <a:tc>
                  <a:txBody>
                    <a:bodyPr/>
                    <a:lstStyle/>
                    <a:p>
                      <a:pPr algn="ctr">
                        <a:lnSpc>
                          <a:spcPct val="107000"/>
                        </a:lnSpc>
                      </a:pPr>
                      <a:r>
                        <a:rPr lang="en-US" sz="2400" b="0">
                          <a:solidFill>
                            <a:schemeClr val="tx1"/>
                          </a:solidFill>
                          <a:effectLst/>
                        </a:rPr>
                        <a:t>1</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n-US" sz="2400" b="0">
                          <a:solidFill>
                            <a:schemeClr val="tx1"/>
                          </a:solidFill>
                          <a:effectLst/>
                        </a:rPr>
                        <a:t>Kenton_Kirlin</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41498295"/>
                  </a:ext>
                </a:extLst>
              </a:tr>
              <a:tr h="478420">
                <a:tc>
                  <a:txBody>
                    <a:bodyPr/>
                    <a:lstStyle/>
                    <a:p>
                      <a:pPr algn="ctr">
                        <a:lnSpc>
                          <a:spcPct val="107000"/>
                        </a:lnSpc>
                      </a:pPr>
                      <a:r>
                        <a:rPr lang="en-US" sz="2400" b="0">
                          <a:solidFill>
                            <a:schemeClr val="tx1"/>
                          </a:solidFill>
                          <a:effectLst/>
                        </a:rPr>
                        <a:t>7</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n-US" sz="2400" b="0">
                          <a:solidFill>
                            <a:schemeClr val="tx1"/>
                          </a:solidFill>
                          <a:effectLst/>
                        </a:rPr>
                        <a:t>Kasandra_Homenick</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1819348"/>
                  </a:ext>
                </a:extLst>
              </a:tr>
              <a:tr h="478420">
                <a:tc>
                  <a:txBody>
                    <a:bodyPr/>
                    <a:lstStyle/>
                    <a:p>
                      <a:pPr algn="ctr">
                        <a:lnSpc>
                          <a:spcPct val="107000"/>
                        </a:lnSpc>
                      </a:pPr>
                      <a:r>
                        <a:rPr lang="en-US" sz="2400" b="0">
                          <a:solidFill>
                            <a:schemeClr val="tx1"/>
                          </a:solidFill>
                          <a:effectLst/>
                        </a:rPr>
                        <a:t>23</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n-US" sz="2400" b="0">
                          <a:solidFill>
                            <a:schemeClr val="tx1"/>
                          </a:solidFill>
                          <a:effectLst/>
                        </a:rPr>
                        <a:t>Eveline95</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4143132"/>
                  </a:ext>
                </a:extLst>
              </a:tr>
              <a:tr h="478420">
                <a:tc>
                  <a:txBody>
                    <a:bodyPr/>
                    <a:lstStyle/>
                    <a:p>
                      <a:pPr algn="ctr">
                        <a:lnSpc>
                          <a:spcPct val="107000"/>
                        </a:lnSpc>
                      </a:pPr>
                      <a:r>
                        <a:rPr lang="en-US" sz="2400" b="0">
                          <a:solidFill>
                            <a:schemeClr val="tx1"/>
                          </a:solidFill>
                          <a:effectLst/>
                        </a:rPr>
                        <a:t>25</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n-US" sz="2400" b="0">
                          <a:solidFill>
                            <a:schemeClr val="tx1"/>
                          </a:solidFill>
                          <a:effectLst/>
                        </a:rPr>
                        <a:t>Tierra.Trantow</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1547158"/>
                  </a:ext>
                </a:extLst>
              </a:tr>
              <a:tr h="478420">
                <a:tc>
                  <a:txBody>
                    <a:bodyPr/>
                    <a:lstStyle/>
                    <a:p>
                      <a:pPr algn="ctr">
                        <a:lnSpc>
                          <a:spcPct val="107000"/>
                        </a:lnSpc>
                      </a:pPr>
                      <a:r>
                        <a:rPr lang="en-US" sz="2400" b="0">
                          <a:solidFill>
                            <a:schemeClr val="tx1"/>
                          </a:solidFill>
                          <a:effectLst/>
                        </a:rPr>
                        <a:t>29</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n-US" sz="2400" b="0">
                          <a:solidFill>
                            <a:schemeClr val="tx1"/>
                          </a:solidFill>
                          <a:effectLst/>
                        </a:rPr>
                        <a:t>Jaime53</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90483994"/>
                  </a:ext>
                </a:extLst>
              </a:tr>
              <a:tr h="478420">
                <a:tc>
                  <a:txBody>
                    <a:bodyPr/>
                    <a:lstStyle/>
                    <a:p>
                      <a:pPr algn="ctr">
                        <a:lnSpc>
                          <a:spcPct val="107000"/>
                        </a:lnSpc>
                      </a:pPr>
                      <a:r>
                        <a:rPr lang="en-US" sz="2400" b="0">
                          <a:solidFill>
                            <a:schemeClr val="tx1"/>
                          </a:solidFill>
                          <a:effectLst/>
                        </a:rPr>
                        <a:t>34</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n-US" sz="2400" b="0">
                          <a:solidFill>
                            <a:schemeClr val="tx1"/>
                          </a:solidFill>
                          <a:effectLst/>
                        </a:rPr>
                        <a:t>Pearl7</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78283757"/>
                  </a:ext>
                </a:extLst>
              </a:tr>
              <a:tr h="478420">
                <a:tc>
                  <a:txBody>
                    <a:bodyPr/>
                    <a:lstStyle/>
                    <a:p>
                      <a:pPr algn="ctr">
                        <a:lnSpc>
                          <a:spcPct val="107000"/>
                        </a:lnSpc>
                      </a:pPr>
                      <a:r>
                        <a:rPr lang="en-US" sz="2400" b="0">
                          <a:solidFill>
                            <a:schemeClr val="tx1"/>
                          </a:solidFill>
                          <a:effectLst/>
                        </a:rPr>
                        <a:t>45</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n-US" sz="2400" b="0">
                          <a:solidFill>
                            <a:schemeClr val="tx1"/>
                          </a:solidFill>
                          <a:effectLst/>
                        </a:rPr>
                        <a:t>David.Osinski47</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38853790"/>
                  </a:ext>
                </a:extLst>
              </a:tr>
              <a:tr h="478420">
                <a:tc>
                  <a:txBody>
                    <a:bodyPr/>
                    <a:lstStyle/>
                    <a:p>
                      <a:pPr algn="ctr">
                        <a:lnSpc>
                          <a:spcPct val="107000"/>
                        </a:lnSpc>
                      </a:pPr>
                      <a:r>
                        <a:rPr lang="en-US" sz="2400" b="0">
                          <a:solidFill>
                            <a:schemeClr val="tx1"/>
                          </a:solidFill>
                          <a:effectLst/>
                        </a:rPr>
                        <a:t>49</a:t>
                      </a:r>
                      <a:endParaRPr lang="en-IN" sz="2400" b="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n-US" sz="2400" b="0" dirty="0" err="1">
                          <a:solidFill>
                            <a:schemeClr val="tx1"/>
                          </a:solidFill>
                          <a:effectLst/>
                        </a:rPr>
                        <a:t>Morgan.Kassulke</a:t>
                      </a:r>
                      <a:endParaRPr lang="en-IN" sz="2400" b="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31161343"/>
                  </a:ext>
                </a:extLst>
              </a:tr>
            </a:tbl>
          </a:graphicData>
        </a:graphic>
      </p:graphicFrame>
      <p:sp>
        <p:nvSpPr>
          <p:cNvPr id="3" name="TextBox 2">
            <a:extLst>
              <a:ext uri="{FF2B5EF4-FFF2-40B4-BE49-F238E27FC236}">
                <a16:creationId xmlns:a16="http://schemas.microsoft.com/office/drawing/2014/main" id="{16D3168B-44E2-4F13-8024-5963719E77E4}"/>
              </a:ext>
            </a:extLst>
          </p:cNvPr>
          <p:cNvSpPr txBox="1"/>
          <p:nvPr/>
        </p:nvSpPr>
        <p:spPr>
          <a:xfrm>
            <a:off x="0" y="0"/>
            <a:ext cx="14630400" cy="584775"/>
          </a:xfrm>
          <a:prstGeom prst="rect">
            <a:avLst/>
          </a:prstGeom>
          <a:solidFill>
            <a:schemeClr val="accent2">
              <a:lumMod val="60000"/>
              <a:lumOff val="40000"/>
            </a:schemeClr>
          </a:solidFill>
        </p:spPr>
        <p:txBody>
          <a:bodyPr wrap="square" rtlCol="0">
            <a:spAutoFit/>
          </a:bodyPr>
          <a:lstStyle/>
          <a:p>
            <a:pPr algn="ctr"/>
            <a:r>
              <a:rPr lang="en-IN" sz="3200" b="1" dirty="0"/>
              <a:t>Inactive Users: Who never liked any post</a:t>
            </a:r>
          </a:p>
        </p:txBody>
      </p:sp>
      <p:sp>
        <p:nvSpPr>
          <p:cNvPr id="4" name="TextBox 3">
            <a:extLst>
              <a:ext uri="{FF2B5EF4-FFF2-40B4-BE49-F238E27FC236}">
                <a16:creationId xmlns:a16="http://schemas.microsoft.com/office/drawing/2014/main" id="{618E43A3-A5CC-47A4-A10E-D688757BC4EC}"/>
              </a:ext>
            </a:extLst>
          </p:cNvPr>
          <p:cNvSpPr txBox="1"/>
          <p:nvPr/>
        </p:nvSpPr>
        <p:spPr>
          <a:xfrm>
            <a:off x="0" y="6157732"/>
            <a:ext cx="14630400" cy="1569660"/>
          </a:xfrm>
          <a:prstGeom prst="rect">
            <a:avLst/>
          </a:prstGeom>
          <a:noFill/>
        </p:spPr>
        <p:txBody>
          <a:bodyPr wrap="square" rtlCol="0">
            <a:spAutoFit/>
          </a:bodyPr>
          <a:lstStyle/>
          <a:p>
            <a:pPr marL="285750" indent="-285750">
              <a:buFont typeface="Wingdings" panose="05000000000000000000" pitchFamily="2" charset="2"/>
              <a:buChar char="§"/>
            </a:pPr>
            <a:r>
              <a:rPr lang="en-IN" sz="2400" dirty="0"/>
              <a:t>This is the list of user who never liked any post </a:t>
            </a:r>
            <a:r>
              <a:rPr lang="en-US" sz="2400" dirty="0"/>
              <a:t>to enhance reach and engagement, we aim to encourage more active participation from these users</a:t>
            </a:r>
            <a:endParaRPr lang="en-IN" sz="2400" dirty="0"/>
          </a:p>
          <a:p>
            <a:pPr marL="285750" indent="-285750">
              <a:buFont typeface="Wingdings" panose="05000000000000000000" pitchFamily="2" charset="2"/>
              <a:buChar char="§"/>
            </a:pPr>
            <a:endParaRPr lang="en-IN" sz="2400" dirty="0"/>
          </a:p>
          <a:p>
            <a:pPr marL="285750" indent="-285750">
              <a:buFont typeface="Wingdings" panose="05000000000000000000" pitchFamily="2" charset="2"/>
              <a:buChar char="§"/>
            </a:pPr>
            <a:r>
              <a:rPr lang="en-US" sz="2400" dirty="0"/>
              <a:t>Implementing rewards and special incentives could help motivate these inactive users to engage more frequently,</a:t>
            </a:r>
            <a:endParaRPr lang="en-IN" sz="2400" dirty="0"/>
          </a:p>
        </p:txBody>
      </p:sp>
    </p:spTree>
    <p:extLst>
      <p:ext uri="{BB962C8B-B14F-4D97-AF65-F5344CB8AC3E}">
        <p14:creationId xmlns:p14="http://schemas.microsoft.com/office/powerpoint/2010/main" val="18417597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F129E3-B86F-4A22-8429-CCBE5C855761}"/>
              </a:ext>
            </a:extLst>
          </p:cNvPr>
          <p:cNvSpPr txBox="1"/>
          <p:nvPr/>
        </p:nvSpPr>
        <p:spPr>
          <a:xfrm>
            <a:off x="0" y="0"/>
            <a:ext cx="9143999" cy="584775"/>
          </a:xfrm>
          <a:prstGeom prst="rect">
            <a:avLst/>
          </a:prstGeom>
          <a:solidFill>
            <a:schemeClr val="accent2">
              <a:lumMod val="60000"/>
              <a:lumOff val="40000"/>
            </a:schemeClr>
          </a:solidFill>
        </p:spPr>
        <p:txBody>
          <a:bodyPr wrap="square" rtlCol="0">
            <a:spAutoFit/>
          </a:bodyPr>
          <a:lstStyle/>
          <a:p>
            <a:pPr algn="ctr"/>
            <a:r>
              <a:rPr lang="en-IN" sz="3200" b="1" dirty="0"/>
              <a:t>Recommendation 1</a:t>
            </a:r>
          </a:p>
        </p:txBody>
      </p:sp>
      <p:pic>
        <p:nvPicPr>
          <p:cNvPr id="4" name="Picture 3">
            <a:extLst>
              <a:ext uri="{FF2B5EF4-FFF2-40B4-BE49-F238E27FC236}">
                <a16:creationId xmlns:a16="http://schemas.microsoft.com/office/drawing/2014/main" id="{D9E8F3C5-35FA-4A42-87FC-A43738F5FA37}"/>
              </a:ext>
            </a:extLst>
          </p:cNvPr>
          <p:cNvPicPr>
            <a:picLocks noChangeAspect="1"/>
          </p:cNvPicPr>
          <p:nvPr/>
        </p:nvPicPr>
        <p:blipFill>
          <a:blip r:embed="rId2"/>
          <a:stretch>
            <a:fillRect/>
          </a:stretch>
        </p:blipFill>
        <p:spPr>
          <a:xfrm>
            <a:off x="9143999" y="0"/>
            <a:ext cx="5486401" cy="8229600"/>
          </a:xfrm>
          <a:prstGeom prst="rect">
            <a:avLst/>
          </a:prstGeom>
        </p:spPr>
      </p:pic>
      <p:sp>
        <p:nvSpPr>
          <p:cNvPr id="5" name="TextBox 4">
            <a:extLst>
              <a:ext uri="{FF2B5EF4-FFF2-40B4-BE49-F238E27FC236}">
                <a16:creationId xmlns:a16="http://schemas.microsoft.com/office/drawing/2014/main" id="{47E145D6-7195-44DE-B18C-C96EB05E8918}"/>
              </a:ext>
            </a:extLst>
          </p:cNvPr>
          <p:cNvSpPr txBox="1"/>
          <p:nvPr/>
        </p:nvSpPr>
        <p:spPr>
          <a:xfrm>
            <a:off x="338203" y="1152394"/>
            <a:ext cx="8642958" cy="6740307"/>
          </a:xfrm>
          <a:prstGeom prst="rect">
            <a:avLst/>
          </a:prstGeom>
          <a:noFill/>
        </p:spPr>
        <p:txBody>
          <a:bodyPr wrap="square" rtlCol="0">
            <a:spAutoFit/>
          </a:bodyPr>
          <a:lstStyle/>
          <a:p>
            <a:r>
              <a:rPr lang="en-IN" sz="2400" b="1" dirty="0"/>
              <a:t>Content:-</a:t>
            </a:r>
          </a:p>
          <a:p>
            <a:endParaRPr lang="en-IN" sz="2400" dirty="0"/>
          </a:p>
          <a:p>
            <a:pPr marL="285750" indent="-285750">
              <a:buFont typeface="Wingdings" panose="05000000000000000000" pitchFamily="2" charset="2"/>
              <a:buChar char="§"/>
            </a:pPr>
            <a:r>
              <a:rPr lang="en-IN" sz="2400" dirty="0"/>
              <a:t>Smile, Beach, Party, Fun, Food, Concert has highest comments, likes and tags count content around these contents will boost engagement by users</a:t>
            </a:r>
          </a:p>
          <a:p>
            <a:pPr marL="285750" indent="-285750">
              <a:buFont typeface="Wingdings" panose="05000000000000000000" pitchFamily="2" charset="2"/>
              <a:buChar char="§"/>
            </a:pPr>
            <a:endParaRPr lang="en-IN" sz="2400" dirty="0"/>
          </a:p>
          <a:p>
            <a:pPr marL="285750" indent="-285750">
              <a:buFont typeface="Wingdings" panose="05000000000000000000" pitchFamily="2" charset="2"/>
              <a:buChar char="§"/>
            </a:pPr>
            <a:r>
              <a:rPr lang="en-IN" sz="2400" dirty="0"/>
              <a:t>Ads featuring these themes can boost the reach among audiences interested in lifestyle and leisure</a:t>
            </a:r>
          </a:p>
          <a:p>
            <a:pPr marL="285750" indent="-285750">
              <a:buFont typeface="Wingdings" panose="05000000000000000000" pitchFamily="2" charset="2"/>
              <a:buChar char="§"/>
            </a:pPr>
            <a:endParaRPr lang="en-IN" sz="2400" dirty="0"/>
          </a:p>
          <a:p>
            <a:r>
              <a:rPr lang="en-IN" sz="2400" b="1" dirty="0" err="1"/>
              <a:t>Hastags</a:t>
            </a:r>
            <a:r>
              <a:rPr lang="en-IN" sz="2400" b="1" dirty="0"/>
              <a:t>:-</a:t>
            </a:r>
          </a:p>
          <a:p>
            <a:endParaRPr lang="en-IN" sz="2400" dirty="0"/>
          </a:p>
          <a:p>
            <a:pPr marL="285750" indent="-285750">
              <a:buFont typeface="Wingdings" panose="05000000000000000000" pitchFamily="2" charset="2"/>
              <a:buChar char="§"/>
            </a:pPr>
            <a:r>
              <a:rPr lang="en-US" sz="2400" dirty="0"/>
              <a:t>Popular hashtags like #Photography, #Landscapes, #Beach, and #Stunning are highly effective for expanding reach and attracting a broader audience.</a:t>
            </a:r>
            <a:endParaRPr lang="en-IN" sz="2400" dirty="0"/>
          </a:p>
          <a:p>
            <a:pPr marL="285750" indent="-285750">
              <a:buFont typeface="Wingdings" panose="05000000000000000000" pitchFamily="2" charset="2"/>
              <a:buChar char="§"/>
            </a:pPr>
            <a:endParaRPr lang="en-IN" sz="2400" dirty="0"/>
          </a:p>
          <a:p>
            <a:pPr marL="285750" indent="-285750">
              <a:buFont typeface="Wingdings" panose="05000000000000000000" pitchFamily="2" charset="2"/>
              <a:buChar char="§"/>
            </a:pPr>
            <a:r>
              <a:rPr lang="en-US" sz="2400" dirty="0"/>
              <a:t>Using these hashtags, along with niche-specific tags, can enhance visibility and drive engagement among users interested in similar content themes.</a:t>
            </a:r>
            <a:r>
              <a:rPr lang="en-IN" sz="2400" dirty="0"/>
              <a:t> </a:t>
            </a:r>
          </a:p>
        </p:txBody>
      </p:sp>
    </p:spTree>
    <p:extLst>
      <p:ext uri="{BB962C8B-B14F-4D97-AF65-F5344CB8AC3E}">
        <p14:creationId xmlns:p14="http://schemas.microsoft.com/office/powerpoint/2010/main" val="2251909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80164AD-6D94-404F-ACE4-111146666037}"/>
              </a:ext>
            </a:extLst>
          </p:cNvPr>
          <p:cNvSpPr txBox="1"/>
          <p:nvPr/>
        </p:nvSpPr>
        <p:spPr>
          <a:xfrm>
            <a:off x="0" y="0"/>
            <a:ext cx="14630400" cy="584775"/>
          </a:xfrm>
          <a:prstGeom prst="rect">
            <a:avLst/>
          </a:prstGeom>
          <a:solidFill>
            <a:schemeClr val="accent2">
              <a:lumMod val="60000"/>
              <a:lumOff val="40000"/>
            </a:schemeClr>
          </a:solidFill>
        </p:spPr>
        <p:txBody>
          <a:bodyPr wrap="square" rtlCol="0">
            <a:spAutoFit/>
          </a:bodyPr>
          <a:lstStyle/>
          <a:p>
            <a:pPr algn="ctr"/>
            <a:r>
              <a:rPr lang="en-IN" sz="3200" b="1" dirty="0"/>
              <a:t>Recommendation 2</a:t>
            </a:r>
          </a:p>
        </p:txBody>
      </p:sp>
      <p:sp>
        <p:nvSpPr>
          <p:cNvPr id="3" name="TextBox 2">
            <a:extLst>
              <a:ext uri="{FF2B5EF4-FFF2-40B4-BE49-F238E27FC236}">
                <a16:creationId xmlns:a16="http://schemas.microsoft.com/office/drawing/2014/main" id="{6986E985-8CD8-4336-8871-691C6AC490E7}"/>
              </a:ext>
            </a:extLst>
          </p:cNvPr>
          <p:cNvSpPr txBox="1"/>
          <p:nvPr/>
        </p:nvSpPr>
        <p:spPr>
          <a:xfrm>
            <a:off x="254643" y="1052186"/>
            <a:ext cx="14040092" cy="8956298"/>
          </a:xfrm>
          <a:prstGeom prst="rect">
            <a:avLst/>
          </a:prstGeom>
          <a:noFill/>
        </p:spPr>
        <p:txBody>
          <a:bodyPr wrap="square" rtlCol="0">
            <a:spAutoFit/>
          </a:bodyPr>
          <a:lstStyle/>
          <a:p>
            <a:r>
              <a:rPr lang="en-IN" sz="2400" b="1" dirty="0"/>
              <a:t>Selection of Influencer/Brand Ambassador:-</a:t>
            </a:r>
          </a:p>
          <a:p>
            <a:endParaRPr lang="en-IN" sz="2400" dirty="0"/>
          </a:p>
          <a:p>
            <a:pPr marL="285750" indent="-285750">
              <a:buFont typeface="Wingdings" panose="05000000000000000000" pitchFamily="2" charset="2"/>
              <a:buChar char="§"/>
            </a:pPr>
            <a:r>
              <a:rPr lang="en-US" sz="2400" dirty="0" err="1">
                <a:effectLst/>
                <a:latin typeface="Times New Roman" panose="02020603050405020304" pitchFamily="18" charset="0"/>
                <a:ea typeface="Times New Roman" panose="02020603050405020304" pitchFamily="18" charset="0"/>
              </a:rPr>
              <a:t>Meggie_Doyle</a:t>
            </a:r>
            <a:r>
              <a:rPr lang="en-IN" sz="2400" dirty="0">
                <a:effectLst/>
                <a:latin typeface="Times New Roman" panose="02020603050405020304" pitchFamily="18" charset="0"/>
                <a:ea typeface="Times New Roman" panose="02020603050405020304" pitchFamily="18" charset="0"/>
              </a:rPr>
              <a:t>, </a:t>
            </a:r>
            <a:r>
              <a:rPr lang="en-US" sz="2400" dirty="0" err="1">
                <a:effectLst/>
                <a:latin typeface="Times New Roman" panose="02020603050405020304" pitchFamily="18" charset="0"/>
                <a:ea typeface="Times New Roman" panose="02020603050405020304" pitchFamily="18" charset="0"/>
              </a:rPr>
              <a:t>Jaylan.Lakin</a:t>
            </a:r>
            <a:r>
              <a:rPr lang="en-IN" sz="2400" dirty="0">
                <a:effectLst/>
                <a:latin typeface="Times New Roman" panose="02020603050405020304" pitchFamily="18" charset="0"/>
                <a:ea typeface="Times New Roman" panose="02020603050405020304" pitchFamily="18" charset="0"/>
              </a:rPr>
              <a:t>, </a:t>
            </a:r>
            <a:r>
              <a:rPr lang="en-US" sz="2400" dirty="0" err="1">
                <a:effectLst/>
                <a:latin typeface="Times New Roman" panose="02020603050405020304" pitchFamily="18" charset="0"/>
                <a:ea typeface="Times New Roman" panose="02020603050405020304" pitchFamily="18" charset="0"/>
              </a:rPr>
              <a:t>Granville_Kutch</a:t>
            </a:r>
            <a:r>
              <a:rPr lang="en-IN" sz="2400" dirty="0">
                <a:effectLst/>
                <a:latin typeface="Times New Roman" panose="02020603050405020304" pitchFamily="18" charset="0"/>
                <a:ea typeface="Times New Roman" panose="02020603050405020304" pitchFamily="18" charset="0"/>
              </a:rPr>
              <a:t>,  have the highest engagement rate among other followers</a:t>
            </a:r>
          </a:p>
          <a:p>
            <a:pPr marL="285750" indent="-285750">
              <a:buFont typeface="Wingdings" panose="05000000000000000000" pitchFamily="2" charset="2"/>
              <a:buChar char="§"/>
            </a:pPr>
            <a:endParaRPr lang="en-IN" sz="2400" dirty="0">
              <a:latin typeface="Times New Roman" panose="02020603050405020304" pitchFamily="18" charset="0"/>
            </a:endParaRPr>
          </a:p>
          <a:p>
            <a:pPr marL="285750" indent="-285750">
              <a:buFont typeface="Wingdings" panose="05000000000000000000" pitchFamily="2" charset="2"/>
              <a:buChar char="§"/>
            </a:pPr>
            <a:r>
              <a:rPr lang="en-US" sz="2400" dirty="0"/>
              <a:t>High-engagement users often maintain regular interactions, increasing the likelihood of spreading brand messages organically and boosting credibility.</a:t>
            </a:r>
          </a:p>
          <a:p>
            <a:pPr marL="285750" indent="-285750">
              <a:buFont typeface="Wingdings" panose="05000000000000000000" pitchFamily="2" charset="2"/>
              <a:buChar char="§"/>
            </a:pPr>
            <a:endParaRPr lang="en-US" sz="2400" dirty="0"/>
          </a:p>
          <a:p>
            <a:endParaRPr lang="en-US" sz="2400" dirty="0"/>
          </a:p>
          <a:p>
            <a:r>
              <a:rPr lang="en-US" sz="2400" b="1" dirty="0"/>
              <a:t>Rewards/ </a:t>
            </a:r>
            <a:r>
              <a:rPr lang="en-US" sz="2400" b="1" dirty="0" err="1"/>
              <a:t>Inceintive</a:t>
            </a:r>
            <a:r>
              <a:rPr lang="en-US" sz="2400" b="1" dirty="0"/>
              <a:t> to Inactive users:-</a:t>
            </a:r>
          </a:p>
          <a:p>
            <a:endParaRPr lang="en-US" sz="2400" dirty="0"/>
          </a:p>
          <a:p>
            <a:pPr marL="285750" indent="-285750">
              <a:buFont typeface="Wingdings" panose="05000000000000000000" pitchFamily="2" charset="2"/>
              <a:buChar char="§"/>
            </a:pPr>
            <a:r>
              <a:rPr lang="en-US" sz="2400" dirty="0"/>
              <a:t>Enter active users into a monthly raffle to win rewards such as gift cards, brand merchandise, or premium subscriptions.</a:t>
            </a:r>
          </a:p>
          <a:p>
            <a:pPr marL="285750" indent="-285750">
              <a:buFont typeface="Wingdings" panose="05000000000000000000" pitchFamily="2" charset="2"/>
              <a:buChar char="§"/>
            </a:pPr>
            <a:endParaRPr lang="en-US" sz="2400" dirty="0"/>
          </a:p>
          <a:p>
            <a:pPr marL="285750" indent="-285750">
              <a:buFont typeface="Wingdings" panose="05000000000000000000" pitchFamily="2" charset="2"/>
              <a:buChar char="§"/>
            </a:pPr>
            <a:r>
              <a:rPr lang="en-US" sz="2400" dirty="0"/>
              <a:t>Create a points system or badges for engagement (likes, comments, shares) that users can redeem for perks like profile customization, exclusive filters, or even discounts with partner brands</a:t>
            </a:r>
          </a:p>
          <a:p>
            <a:endParaRPr lang="en-US" sz="2400" dirty="0"/>
          </a:p>
          <a:p>
            <a:pPr marL="285750" indent="-285750">
              <a:buFont typeface="Wingdings" panose="05000000000000000000" pitchFamily="2" charset="2"/>
              <a:buChar char="§"/>
            </a:pPr>
            <a:endParaRPr lang="en-US" sz="2400" dirty="0"/>
          </a:p>
          <a:p>
            <a:pPr marL="285750" indent="-285750">
              <a:buFont typeface="Wingdings" panose="05000000000000000000" pitchFamily="2" charset="2"/>
              <a:buChar char="§"/>
            </a:pPr>
            <a:endParaRPr lang="en-US" sz="2400" dirty="0"/>
          </a:p>
          <a:p>
            <a:endParaRPr lang="en-IN" sz="2400" dirty="0"/>
          </a:p>
          <a:p>
            <a:endParaRPr lang="en-IN" sz="2400" dirty="0"/>
          </a:p>
          <a:p>
            <a:endParaRPr lang="en-IN" sz="2400" dirty="0"/>
          </a:p>
          <a:p>
            <a:pPr marL="285750" indent="-285750">
              <a:buFont typeface="Wingdings" panose="05000000000000000000" pitchFamily="2" charset="2"/>
              <a:buChar char="§"/>
            </a:pPr>
            <a:endParaRPr lang="en-IN" sz="2400" dirty="0"/>
          </a:p>
          <a:p>
            <a:endParaRPr lang="en-IN" sz="2400" dirty="0"/>
          </a:p>
          <a:p>
            <a:pPr marL="285750" indent="-285750">
              <a:buFont typeface="Wingdings" panose="05000000000000000000" pitchFamily="2" charset="2"/>
              <a:buChar char="§"/>
            </a:pPr>
            <a:endParaRPr lang="en-IN" sz="2400" dirty="0"/>
          </a:p>
        </p:txBody>
      </p:sp>
    </p:spTree>
    <p:extLst>
      <p:ext uri="{BB962C8B-B14F-4D97-AF65-F5344CB8AC3E}">
        <p14:creationId xmlns:p14="http://schemas.microsoft.com/office/powerpoint/2010/main" val="8235897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51FD8D-6068-4097-BF65-26EE2A69416A}"/>
              </a:ext>
            </a:extLst>
          </p:cNvPr>
          <p:cNvSpPr txBox="1"/>
          <p:nvPr/>
        </p:nvSpPr>
        <p:spPr>
          <a:xfrm>
            <a:off x="0" y="0"/>
            <a:ext cx="14630400" cy="584775"/>
          </a:xfrm>
          <a:prstGeom prst="rect">
            <a:avLst/>
          </a:prstGeom>
          <a:solidFill>
            <a:schemeClr val="accent2">
              <a:lumMod val="60000"/>
              <a:lumOff val="40000"/>
            </a:schemeClr>
          </a:solidFill>
        </p:spPr>
        <p:txBody>
          <a:bodyPr wrap="square" rtlCol="0">
            <a:spAutoFit/>
          </a:bodyPr>
          <a:lstStyle/>
          <a:p>
            <a:pPr algn="ctr"/>
            <a:r>
              <a:rPr lang="en-IN" sz="3200" b="1" dirty="0">
                <a:solidFill>
                  <a:srgbClr val="000000"/>
                </a:solidFill>
              </a:rPr>
              <a:t>Conclusion</a:t>
            </a:r>
          </a:p>
        </p:txBody>
      </p:sp>
      <p:sp>
        <p:nvSpPr>
          <p:cNvPr id="3" name="TextBox 2">
            <a:extLst>
              <a:ext uri="{FF2B5EF4-FFF2-40B4-BE49-F238E27FC236}">
                <a16:creationId xmlns:a16="http://schemas.microsoft.com/office/drawing/2014/main" id="{7E5A7A79-C36F-42EC-8CB1-FBE738DE217E}"/>
              </a:ext>
            </a:extLst>
          </p:cNvPr>
          <p:cNvSpPr txBox="1"/>
          <p:nvPr/>
        </p:nvSpPr>
        <p:spPr>
          <a:xfrm>
            <a:off x="810228" y="2401493"/>
            <a:ext cx="13009944" cy="3046988"/>
          </a:xfrm>
          <a:prstGeom prst="rect">
            <a:avLst/>
          </a:prstGeom>
          <a:noFill/>
        </p:spPr>
        <p:txBody>
          <a:bodyPr wrap="square" rtlCol="0">
            <a:spAutoFit/>
          </a:bodyPr>
          <a:lstStyle/>
          <a:p>
            <a:r>
              <a:rPr lang="en-US" sz="2400" dirty="0"/>
              <a:t>Content centered around popular themes like "Smile, Beach, Party, Fun, Food, and Concert" resonates well with audiences, making it ideal for both organic posts and targeted ads to attract lifestyle and leisure-focused users. Incorporating top-performing hashtags (#Photography, #Landscapes, #Beach, and #Stunning) will further enhance visibility, tapping into a broader audience interested in these themes. Collaborating with high-engagement influencers such as </a:t>
            </a:r>
            <a:r>
              <a:rPr lang="en-US" sz="2400" dirty="0" err="1"/>
              <a:t>Meggie_Doyle</a:t>
            </a:r>
            <a:r>
              <a:rPr lang="en-US" sz="2400" dirty="0"/>
              <a:t>, </a:t>
            </a:r>
            <a:r>
              <a:rPr lang="en-US" sz="2400" dirty="0" err="1"/>
              <a:t>Jaylan.Lakin</a:t>
            </a:r>
            <a:r>
              <a:rPr lang="en-US" sz="2400" dirty="0"/>
              <a:t>, and </a:t>
            </a:r>
            <a:r>
              <a:rPr lang="en-US" sz="2400" dirty="0" err="1"/>
              <a:t>Granville_Kutch</a:t>
            </a:r>
            <a:r>
              <a:rPr lang="en-US" sz="2400" dirty="0"/>
              <a:t> will amplify our reach authentically, as their strong follower interactions increase credibility and encourage organic sharing. Finally, implementing rewards and incentives like raffles and a points-based system will re-engage inactive users, motivating them to participate more frequently.</a:t>
            </a:r>
            <a:endParaRPr lang="en-IN" sz="2400" dirty="0"/>
          </a:p>
        </p:txBody>
      </p:sp>
    </p:spTree>
    <p:extLst>
      <p:ext uri="{BB962C8B-B14F-4D97-AF65-F5344CB8AC3E}">
        <p14:creationId xmlns:p14="http://schemas.microsoft.com/office/powerpoint/2010/main" val="27812569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Shape 2"/>
          <p:cNvSpPr/>
          <p:nvPr/>
        </p:nvSpPr>
        <p:spPr>
          <a:xfrm>
            <a:off x="758309" y="6221135"/>
            <a:ext cx="346591" cy="346591"/>
          </a:xfrm>
          <a:prstGeom prst="roundRect">
            <a:avLst>
              <a:gd name="adj" fmla="val 26380043"/>
            </a:avLst>
          </a:prstGeom>
          <a:noFill/>
          <a:ln w="7620">
            <a:solidFill>
              <a:srgbClr val="FFFFFF"/>
            </a:solidFill>
            <a:prstDash val="solid"/>
          </a:ln>
        </p:spPr>
      </p:sp>
      <p:sp>
        <p:nvSpPr>
          <p:cNvPr id="8" name="TextBox 7">
            <a:extLst>
              <a:ext uri="{FF2B5EF4-FFF2-40B4-BE49-F238E27FC236}">
                <a16:creationId xmlns:a16="http://schemas.microsoft.com/office/drawing/2014/main" id="{E42ACB21-803D-4E8F-B0C5-F44B913F8FDB}"/>
              </a:ext>
            </a:extLst>
          </p:cNvPr>
          <p:cNvSpPr txBox="1"/>
          <p:nvPr/>
        </p:nvSpPr>
        <p:spPr>
          <a:xfrm>
            <a:off x="300942" y="2278169"/>
            <a:ext cx="8426369" cy="4154984"/>
          </a:xfrm>
          <a:prstGeom prst="rect">
            <a:avLst/>
          </a:prstGeom>
          <a:noFill/>
        </p:spPr>
        <p:txBody>
          <a:bodyPr wrap="square" rtlCol="0">
            <a:spAutoFit/>
          </a:bodyPr>
          <a:lstStyle/>
          <a:p>
            <a:r>
              <a:rPr lang="en-IN" sz="2400" dirty="0"/>
              <a:t>About Instagram:-</a:t>
            </a:r>
          </a:p>
          <a:p>
            <a:endParaRPr lang="en-IN" sz="2400" dirty="0"/>
          </a:p>
          <a:p>
            <a:r>
              <a:rPr lang="en-US" sz="2400" dirty="0"/>
              <a:t>Instagram is a visual-centric social media platform founded in 2010, focusing on sharing photos and videos. Acquired by Facebook (now Meta Platforms, Inc.) in 2012, it has rapidly grown to become one of the most popular social networking sites globally, boasting over 1 billion monthly active users.</a:t>
            </a:r>
          </a:p>
          <a:p>
            <a:endParaRPr lang="en-US" sz="2400" dirty="0"/>
          </a:p>
          <a:p>
            <a:endParaRPr lang="en-IN" sz="2400" dirty="0"/>
          </a:p>
          <a:p>
            <a:endParaRPr lang="en-IN" sz="2400" dirty="0"/>
          </a:p>
          <a:p>
            <a:endParaRPr lang="en-IN"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21649" y="1220423"/>
            <a:ext cx="4818452" cy="886169"/>
          </a:xfrm>
          <a:prstGeom prst="rect">
            <a:avLst/>
          </a:prstGeom>
          <a:noFill/>
          <a:ln/>
        </p:spPr>
        <p:txBody>
          <a:bodyPr wrap="square" lIns="0" tIns="0" rIns="0" bIns="0" rtlCol="0" anchor="t"/>
          <a:lstStyle/>
          <a:p>
            <a:pPr marL="0" indent="0">
              <a:lnSpc>
                <a:spcPts val="5600"/>
              </a:lnSpc>
              <a:buNone/>
            </a:pPr>
            <a:r>
              <a:rPr lang="en-US" sz="2400" dirty="0"/>
              <a:t>Problem Statement:</a:t>
            </a:r>
          </a:p>
          <a:p>
            <a:pPr marL="0" indent="0">
              <a:lnSpc>
                <a:spcPts val="5600"/>
              </a:lnSpc>
              <a:buNone/>
            </a:pPr>
            <a:endParaRPr lang="en-US" sz="2400" dirty="0"/>
          </a:p>
          <a:p>
            <a:pPr marL="0" indent="0">
              <a:lnSpc>
                <a:spcPts val="5600"/>
              </a:lnSpc>
              <a:buNone/>
            </a:pPr>
            <a:endParaRPr lang="en-US" sz="2400" dirty="0"/>
          </a:p>
          <a:p>
            <a:pPr marL="0" indent="0">
              <a:lnSpc>
                <a:spcPts val="5600"/>
              </a:lnSpc>
              <a:buNone/>
            </a:pPr>
            <a:endParaRPr lang="en-US" sz="2400" dirty="0"/>
          </a:p>
          <a:p>
            <a:pPr marL="0" indent="0">
              <a:lnSpc>
                <a:spcPts val="5600"/>
              </a:lnSpc>
              <a:buNone/>
            </a:pPr>
            <a:endParaRPr lang="en-US" sz="2400" dirty="0"/>
          </a:p>
          <a:p>
            <a:pPr marL="0" indent="0">
              <a:lnSpc>
                <a:spcPts val="5600"/>
              </a:lnSpc>
              <a:buNone/>
            </a:pPr>
            <a:endParaRPr lang="en-US" sz="2400" dirty="0"/>
          </a:p>
        </p:txBody>
      </p:sp>
      <p:sp>
        <p:nvSpPr>
          <p:cNvPr id="9" name="TextBox 8">
            <a:extLst>
              <a:ext uri="{FF2B5EF4-FFF2-40B4-BE49-F238E27FC236}">
                <a16:creationId xmlns:a16="http://schemas.microsoft.com/office/drawing/2014/main" id="{F5090023-AE22-4D06-B3A0-CE179677525D}"/>
              </a:ext>
            </a:extLst>
          </p:cNvPr>
          <p:cNvSpPr txBox="1"/>
          <p:nvPr/>
        </p:nvSpPr>
        <p:spPr>
          <a:xfrm>
            <a:off x="494327" y="2303362"/>
            <a:ext cx="6091667" cy="4893647"/>
          </a:xfrm>
          <a:prstGeom prst="rect">
            <a:avLst/>
          </a:prstGeom>
          <a:noFill/>
        </p:spPr>
        <p:txBody>
          <a:bodyPr wrap="square" rtlCol="0">
            <a:spAutoFit/>
          </a:bodyPr>
          <a:lstStyle/>
          <a:p>
            <a:endParaRPr lang="en-US" sz="2400" dirty="0"/>
          </a:p>
          <a:p>
            <a:r>
              <a:rPr lang="en-US" sz="2400" dirty="0"/>
              <a:t>The Meta Marketing team aims to harness Instagram's user data to formulate targeted marketing strategies that will enhance user engagement, boost retention rates, and drive customer acquisition. By analyzing user interactions and preferences, we can craft personalized experiences that resonate with our audience. This approach will not only strengthen our brand presence but also foster deeper connections with users, ultimately leading to sustainable growth.</a:t>
            </a:r>
          </a:p>
          <a:p>
            <a:endParaRPr lang="en-IN" sz="2400" dirty="0"/>
          </a:p>
        </p:txBody>
      </p:sp>
      <p:pic>
        <p:nvPicPr>
          <p:cNvPr id="10" name="Image 0">
            <a:extLst>
              <a:ext uri="{FF2B5EF4-FFF2-40B4-BE49-F238E27FC236}">
                <a16:creationId xmlns:a16="http://schemas.microsoft.com/office/drawing/2014/main" id="{66C9F2EF-260C-44B1-A4B9-E03A5D5FC606}"/>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F0380355-964F-4683-96A5-B17A2FC3AEC9}"/>
              </a:ext>
            </a:extLst>
          </p:cNvPr>
          <p:cNvSpPr/>
          <p:nvPr/>
        </p:nvSpPr>
        <p:spPr>
          <a:xfrm>
            <a:off x="1" y="0"/>
            <a:ext cx="14630399" cy="763929"/>
          </a:xfrm>
          <a:prstGeom prst="rect">
            <a:avLst/>
          </a:prstGeom>
          <a:solidFill>
            <a:schemeClr val="accent2">
              <a:lumMod val="60000"/>
              <a:lumOff val="40000"/>
            </a:schemeClr>
          </a:solidFill>
          <a:ln/>
        </p:spPr>
        <p:txBody>
          <a:bodyPr wrap="square" lIns="0" tIns="0" rIns="0" bIns="0" rtlCol="0" anchor="t"/>
          <a:lstStyle/>
          <a:p>
            <a:pPr marL="0" indent="0" algn="ctr">
              <a:lnSpc>
                <a:spcPts val="5600"/>
              </a:lnSpc>
              <a:buNone/>
            </a:pPr>
            <a:r>
              <a:rPr lang="en-US" sz="3200" b="1" dirty="0">
                <a:solidFill>
                  <a:srgbClr val="000000"/>
                </a:solidFill>
              </a:rPr>
              <a:t>Data Overview</a:t>
            </a:r>
            <a:endParaRPr lang="en-US" sz="3200" dirty="0">
              <a:solidFill>
                <a:srgbClr val="000000"/>
              </a:solidFill>
            </a:endParaRPr>
          </a:p>
        </p:txBody>
      </p:sp>
      <p:sp>
        <p:nvSpPr>
          <p:cNvPr id="3" name="Text 1">
            <a:extLst>
              <a:ext uri="{FF2B5EF4-FFF2-40B4-BE49-F238E27FC236}">
                <a16:creationId xmlns:a16="http://schemas.microsoft.com/office/drawing/2014/main" id="{9B19404D-6BB6-45A9-888F-B280D14769A6}"/>
              </a:ext>
            </a:extLst>
          </p:cNvPr>
          <p:cNvSpPr/>
          <p:nvPr/>
        </p:nvSpPr>
        <p:spPr>
          <a:xfrm>
            <a:off x="1360193" y="3175762"/>
            <a:ext cx="2850713" cy="356235"/>
          </a:xfrm>
          <a:prstGeom prst="rect">
            <a:avLst/>
          </a:prstGeom>
          <a:noFill/>
          <a:ln/>
        </p:spPr>
        <p:txBody>
          <a:bodyPr wrap="none" lIns="0" tIns="0" rIns="0" bIns="0" rtlCol="0" anchor="t"/>
          <a:lstStyle/>
          <a:p>
            <a:pPr marL="0" indent="0">
              <a:lnSpc>
                <a:spcPts val="2800"/>
              </a:lnSpc>
              <a:buNone/>
            </a:pPr>
            <a:endParaRPr lang="en-US" sz="2200" dirty="0"/>
          </a:p>
        </p:txBody>
      </p:sp>
      <p:sp>
        <p:nvSpPr>
          <p:cNvPr id="4" name="Rectangle: Rounded Corners 3">
            <a:extLst>
              <a:ext uri="{FF2B5EF4-FFF2-40B4-BE49-F238E27FC236}">
                <a16:creationId xmlns:a16="http://schemas.microsoft.com/office/drawing/2014/main" id="{6FA3E803-FCCE-4229-A033-9205EADCB8E5}"/>
              </a:ext>
            </a:extLst>
          </p:cNvPr>
          <p:cNvSpPr/>
          <p:nvPr/>
        </p:nvSpPr>
        <p:spPr>
          <a:xfrm>
            <a:off x="613457" y="1576137"/>
            <a:ext cx="6238756" cy="647984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55FF072B-0BF1-40EA-AD16-D31A7890D399}"/>
              </a:ext>
            </a:extLst>
          </p:cNvPr>
          <p:cNvSpPr txBox="1"/>
          <p:nvPr/>
        </p:nvSpPr>
        <p:spPr>
          <a:xfrm>
            <a:off x="912472" y="1794463"/>
            <a:ext cx="5798918" cy="6740307"/>
          </a:xfrm>
          <a:prstGeom prst="rect">
            <a:avLst/>
          </a:prstGeom>
          <a:noFill/>
        </p:spPr>
        <p:txBody>
          <a:bodyPr wrap="square" rtlCol="0">
            <a:spAutoFit/>
          </a:bodyPr>
          <a:lstStyle/>
          <a:p>
            <a:pPr algn="ctr"/>
            <a:r>
              <a:rPr lang="en-IN" sz="2400" dirty="0">
                <a:solidFill>
                  <a:srgbClr val="000000"/>
                </a:solidFill>
              </a:rPr>
              <a:t>Summary of Dataset:-</a:t>
            </a:r>
          </a:p>
          <a:p>
            <a:endParaRPr lang="en-IN" sz="2400" dirty="0">
              <a:solidFill>
                <a:srgbClr val="000000"/>
              </a:solidFill>
            </a:endParaRPr>
          </a:p>
          <a:p>
            <a:pPr marL="285750" indent="-285750">
              <a:buFont typeface="Wingdings" panose="05000000000000000000" pitchFamily="2" charset="2"/>
              <a:buChar char="q"/>
            </a:pPr>
            <a:r>
              <a:rPr lang="en-US" sz="2400" dirty="0">
                <a:solidFill>
                  <a:srgbClr val="000000"/>
                </a:solidFill>
              </a:rPr>
              <a:t>The dataset contains seven tables: </a:t>
            </a:r>
            <a:r>
              <a:rPr lang="en-US" sz="2400" i="1" dirty="0">
                <a:solidFill>
                  <a:srgbClr val="000000"/>
                </a:solidFill>
              </a:rPr>
              <a:t>photos</a:t>
            </a:r>
            <a:r>
              <a:rPr lang="en-US" sz="2400" dirty="0">
                <a:solidFill>
                  <a:srgbClr val="000000"/>
                </a:solidFill>
              </a:rPr>
              <a:t>, </a:t>
            </a:r>
            <a:r>
              <a:rPr lang="en-US" sz="2400" i="1" dirty="0">
                <a:solidFill>
                  <a:srgbClr val="000000"/>
                </a:solidFill>
              </a:rPr>
              <a:t>comments</a:t>
            </a:r>
            <a:r>
              <a:rPr lang="en-US" sz="2400" dirty="0">
                <a:solidFill>
                  <a:srgbClr val="000000"/>
                </a:solidFill>
              </a:rPr>
              <a:t>, </a:t>
            </a:r>
            <a:r>
              <a:rPr lang="en-US" sz="2400" i="1" dirty="0">
                <a:solidFill>
                  <a:srgbClr val="000000"/>
                </a:solidFill>
              </a:rPr>
              <a:t>likes</a:t>
            </a:r>
            <a:r>
              <a:rPr lang="en-US" sz="2400" dirty="0">
                <a:solidFill>
                  <a:srgbClr val="000000"/>
                </a:solidFill>
              </a:rPr>
              <a:t>, </a:t>
            </a:r>
            <a:r>
              <a:rPr lang="en-US" sz="2400" i="1" dirty="0">
                <a:solidFill>
                  <a:srgbClr val="000000"/>
                </a:solidFill>
              </a:rPr>
              <a:t>follows</a:t>
            </a:r>
            <a:r>
              <a:rPr lang="en-US" sz="2400" dirty="0">
                <a:solidFill>
                  <a:srgbClr val="000000"/>
                </a:solidFill>
              </a:rPr>
              <a:t>, </a:t>
            </a:r>
            <a:r>
              <a:rPr lang="en-US" sz="2400" i="1" dirty="0">
                <a:solidFill>
                  <a:srgbClr val="000000"/>
                </a:solidFill>
              </a:rPr>
              <a:t>tags</a:t>
            </a:r>
            <a:r>
              <a:rPr lang="en-US" sz="2400" dirty="0">
                <a:solidFill>
                  <a:srgbClr val="000000"/>
                </a:solidFill>
              </a:rPr>
              <a:t>, and </a:t>
            </a:r>
            <a:r>
              <a:rPr lang="en-US" sz="2400" i="1" dirty="0" err="1">
                <a:solidFill>
                  <a:srgbClr val="000000"/>
                </a:solidFill>
              </a:rPr>
              <a:t>photos_tags</a:t>
            </a:r>
            <a:r>
              <a:rPr lang="en-US" sz="2400" dirty="0">
                <a:solidFill>
                  <a:srgbClr val="000000"/>
                </a:solidFill>
              </a:rPr>
              <a:t>.</a:t>
            </a:r>
            <a:endParaRPr lang="en-IN" sz="2400" dirty="0">
              <a:solidFill>
                <a:srgbClr val="000000"/>
              </a:solidFill>
            </a:endParaRPr>
          </a:p>
          <a:p>
            <a:endParaRPr lang="en-US" sz="2400" dirty="0">
              <a:solidFill>
                <a:srgbClr val="000000"/>
              </a:solidFill>
            </a:endParaRPr>
          </a:p>
          <a:p>
            <a:pPr marL="342900" indent="-342900">
              <a:buFont typeface="Wingdings" panose="05000000000000000000" pitchFamily="2" charset="2"/>
              <a:buChar char="q"/>
            </a:pPr>
            <a:r>
              <a:rPr lang="en-US" sz="2400" dirty="0">
                <a:solidFill>
                  <a:srgbClr val="000000"/>
                </a:solidFill>
              </a:rPr>
              <a:t>The data illustrates user engagement levels on Instagram, encompassing photos shared by users, comments on these posts, tags, likes, and associated hashtags.</a:t>
            </a:r>
            <a:endParaRPr lang="en-IN" sz="2400" dirty="0">
              <a:solidFill>
                <a:srgbClr val="000000"/>
              </a:solidFill>
            </a:endParaRPr>
          </a:p>
          <a:p>
            <a:pPr marL="342900" indent="-342900">
              <a:buFont typeface="Wingdings" panose="05000000000000000000" pitchFamily="2" charset="2"/>
              <a:buChar char="q"/>
            </a:pPr>
            <a:endParaRPr lang="en-US" sz="2400" dirty="0">
              <a:solidFill>
                <a:srgbClr val="000000"/>
              </a:solidFill>
            </a:endParaRPr>
          </a:p>
          <a:p>
            <a:pPr marL="342900" indent="-342900">
              <a:buFont typeface="Wingdings" panose="05000000000000000000" pitchFamily="2" charset="2"/>
              <a:buChar char="q"/>
            </a:pPr>
            <a:r>
              <a:rPr lang="en-US" sz="2400" dirty="0">
                <a:solidFill>
                  <a:srgbClr val="000000"/>
                </a:solidFill>
              </a:rPr>
              <a:t>The data also captures a detailed timeline, showing when photos were posted, the timing of likes and comments, and the specifics of associated hashtags.</a:t>
            </a:r>
          </a:p>
          <a:p>
            <a:br>
              <a:rPr lang="en-IN" sz="2400" dirty="0">
                <a:solidFill>
                  <a:srgbClr val="000000"/>
                </a:solidFill>
              </a:rPr>
            </a:br>
            <a:endParaRPr lang="en-IN" sz="2400" dirty="0">
              <a:solidFill>
                <a:srgbClr val="000000"/>
              </a:solidFill>
            </a:endParaRPr>
          </a:p>
          <a:p>
            <a:pPr marL="285750" indent="-285750">
              <a:buFont typeface="Wingdings" panose="05000000000000000000" pitchFamily="2" charset="2"/>
              <a:buChar char="q"/>
            </a:pPr>
            <a:endParaRPr lang="en-IN" sz="2400" dirty="0">
              <a:solidFill>
                <a:srgbClr val="000000"/>
              </a:solidFill>
            </a:endParaRPr>
          </a:p>
        </p:txBody>
      </p:sp>
      <p:sp>
        <p:nvSpPr>
          <p:cNvPr id="6" name="Rectangle 5">
            <a:extLst>
              <a:ext uri="{FF2B5EF4-FFF2-40B4-BE49-F238E27FC236}">
                <a16:creationId xmlns:a16="http://schemas.microsoft.com/office/drawing/2014/main" id="{5FC7ED05-C141-4023-833F-FD55192905C7}"/>
              </a:ext>
            </a:extLst>
          </p:cNvPr>
          <p:cNvSpPr/>
          <p:nvPr/>
        </p:nvSpPr>
        <p:spPr>
          <a:xfrm>
            <a:off x="12905772" y="7766613"/>
            <a:ext cx="1585732" cy="462987"/>
          </a:xfrm>
          <a:prstGeom prst="rect">
            <a:avLst/>
          </a:prstGeom>
          <a:solidFill>
            <a:srgbClr val="E4E3E9"/>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AA5A3FA4-F42A-4EFA-BC9A-E1BEE1FA4919}"/>
              </a:ext>
            </a:extLst>
          </p:cNvPr>
          <p:cNvSpPr/>
          <p:nvPr/>
        </p:nvSpPr>
        <p:spPr>
          <a:xfrm>
            <a:off x="7919011" y="1576137"/>
            <a:ext cx="6238756" cy="647984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8ECE8CE3-FB66-4E7A-AD90-71A0F55958AD}"/>
              </a:ext>
            </a:extLst>
          </p:cNvPr>
          <p:cNvSpPr txBox="1"/>
          <p:nvPr/>
        </p:nvSpPr>
        <p:spPr>
          <a:xfrm>
            <a:off x="8067554" y="1784968"/>
            <a:ext cx="6090213" cy="6001643"/>
          </a:xfrm>
          <a:prstGeom prst="rect">
            <a:avLst/>
          </a:prstGeom>
          <a:noFill/>
        </p:spPr>
        <p:txBody>
          <a:bodyPr wrap="square" rtlCol="0">
            <a:spAutoFit/>
          </a:bodyPr>
          <a:lstStyle/>
          <a:p>
            <a:pPr algn="ctr"/>
            <a:r>
              <a:rPr lang="en-IN" sz="2400" dirty="0"/>
              <a:t>Significance of Data:-</a:t>
            </a:r>
          </a:p>
          <a:p>
            <a:endParaRPr lang="en-IN" sz="2400" dirty="0"/>
          </a:p>
          <a:p>
            <a:pPr marL="285750" indent="-285750">
              <a:buFont typeface="Wingdings" panose="05000000000000000000" pitchFamily="2" charset="2"/>
              <a:buChar char="q"/>
            </a:pPr>
            <a:r>
              <a:rPr lang="en-US" sz="2400" dirty="0"/>
              <a:t>By examining likes, comments, and follows, it helps identify the factors driving engagement and popularity of certain posts or accounts.</a:t>
            </a:r>
            <a:endParaRPr lang="en-IN" sz="2400" dirty="0"/>
          </a:p>
          <a:p>
            <a:pPr marL="285750" indent="-285750">
              <a:buFont typeface="Wingdings" panose="05000000000000000000" pitchFamily="2" charset="2"/>
              <a:buChar char="q"/>
            </a:pPr>
            <a:endParaRPr lang="en-IN" sz="2400" dirty="0"/>
          </a:p>
          <a:p>
            <a:pPr marL="285750" indent="-285750">
              <a:buFont typeface="Wingdings" panose="05000000000000000000" pitchFamily="2" charset="2"/>
              <a:buChar char="q"/>
            </a:pPr>
            <a:r>
              <a:rPr lang="en-US" sz="2400" dirty="0"/>
              <a:t>By analyzing which photos, tags, and interactions are most popular, it supports targeted content creation that resonates with users.</a:t>
            </a:r>
            <a:endParaRPr lang="en-IN" sz="2400" dirty="0"/>
          </a:p>
          <a:p>
            <a:pPr marL="285750" indent="-285750">
              <a:buFont typeface="Wingdings" panose="05000000000000000000" pitchFamily="2" charset="2"/>
              <a:buChar char="q"/>
            </a:pPr>
            <a:endParaRPr lang="en-IN" sz="2400" dirty="0"/>
          </a:p>
          <a:p>
            <a:pPr marL="285750" indent="-285750">
              <a:buFont typeface="Wingdings" panose="05000000000000000000" pitchFamily="2" charset="2"/>
              <a:buChar char="q"/>
            </a:pPr>
            <a:r>
              <a:rPr lang="en-IN" sz="2400" dirty="0"/>
              <a:t>The comprehensive view of user </a:t>
            </a:r>
            <a:r>
              <a:rPr lang="en-IN" sz="2400" dirty="0" err="1"/>
              <a:t>behavior</a:t>
            </a:r>
            <a:r>
              <a:rPr lang="en-IN" sz="2400" dirty="0"/>
              <a:t> and engagement dynamics can help refine strategies for user retention, content scheduling, and increasing overall platform engagement.</a:t>
            </a:r>
          </a:p>
        </p:txBody>
      </p:sp>
    </p:spTree>
    <p:extLst>
      <p:ext uri="{BB962C8B-B14F-4D97-AF65-F5344CB8AC3E}">
        <p14:creationId xmlns:p14="http://schemas.microsoft.com/office/powerpoint/2010/main" val="383581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0" y="-34724"/>
            <a:ext cx="9143999" cy="659758"/>
          </a:xfrm>
          <a:prstGeom prst="rect">
            <a:avLst/>
          </a:prstGeom>
          <a:solidFill>
            <a:schemeClr val="accent2">
              <a:lumMod val="60000"/>
              <a:lumOff val="40000"/>
            </a:schemeClr>
          </a:solidFill>
          <a:ln/>
        </p:spPr>
        <p:txBody>
          <a:bodyPr wrap="square" lIns="0" tIns="0" rIns="0" bIns="0" rtlCol="0" anchor="t"/>
          <a:lstStyle/>
          <a:p>
            <a:pPr marL="0" indent="0" algn="ctr">
              <a:lnSpc>
                <a:spcPts val="5200"/>
              </a:lnSpc>
              <a:buNone/>
            </a:pPr>
            <a:r>
              <a:rPr lang="en-US" sz="3200" b="1" dirty="0">
                <a:solidFill>
                  <a:srgbClr val="000000"/>
                </a:solidFill>
              </a:rPr>
              <a:t>Methodology</a:t>
            </a:r>
            <a:endParaRPr lang="en-US" sz="3200" dirty="0">
              <a:solidFill>
                <a:srgbClr val="000000"/>
              </a:solidFill>
            </a:endParaRPr>
          </a:p>
        </p:txBody>
      </p:sp>
      <p:sp>
        <p:nvSpPr>
          <p:cNvPr id="14" name="Rectangle: Rounded Corners 13">
            <a:extLst>
              <a:ext uri="{FF2B5EF4-FFF2-40B4-BE49-F238E27FC236}">
                <a16:creationId xmlns:a16="http://schemas.microsoft.com/office/drawing/2014/main" id="{E8EBBE46-5A35-48E1-AAE5-513F47C3C294}"/>
              </a:ext>
            </a:extLst>
          </p:cNvPr>
          <p:cNvSpPr/>
          <p:nvPr/>
        </p:nvSpPr>
        <p:spPr>
          <a:xfrm>
            <a:off x="1164921" y="1750419"/>
            <a:ext cx="7014575" cy="583811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6922826A-20E5-424F-B413-AA88575B62AD}"/>
              </a:ext>
            </a:extLst>
          </p:cNvPr>
          <p:cNvSpPr txBox="1"/>
          <p:nvPr/>
        </p:nvSpPr>
        <p:spPr>
          <a:xfrm>
            <a:off x="1778696" y="1427967"/>
            <a:ext cx="6125227" cy="6483014"/>
          </a:xfrm>
          <a:prstGeom prst="rect">
            <a:avLst/>
          </a:prstGeom>
          <a:noFill/>
        </p:spPr>
        <p:txBody>
          <a:bodyPr wrap="square" rtlCol="0">
            <a:spAutoFit/>
          </a:bodyPr>
          <a:lstStyle/>
          <a:p>
            <a:endParaRPr lang="en-IN" dirty="0"/>
          </a:p>
        </p:txBody>
      </p:sp>
      <p:sp>
        <p:nvSpPr>
          <p:cNvPr id="17" name="TextBox 16">
            <a:extLst>
              <a:ext uri="{FF2B5EF4-FFF2-40B4-BE49-F238E27FC236}">
                <a16:creationId xmlns:a16="http://schemas.microsoft.com/office/drawing/2014/main" id="{0D34B97B-F749-4E10-A44E-23EF3EF6BC11}"/>
              </a:ext>
            </a:extLst>
          </p:cNvPr>
          <p:cNvSpPr txBox="1"/>
          <p:nvPr/>
        </p:nvSpPr>
        <p:spPr>
          <a:xfrm>
            <a:off x="1709803" y="2422576"/>
            <a:ext cx="6281802" cy="4893647"/>
          </a:xfrm>
          <a:prstGeom prst="rect">
            <a:avLst/>
          </a:prstGeom>
          <a:noFill/>
        </p:spPr>
        <p:txBody>
          <a:bodyPr wrap="square" rtlCol="0">
            <a:spAutoFit/>
          </a:bodyPr>
          <a:lstStyle/>
          <a:p>
            <a:pPr marL="285750" indent="-285750">
              <a:buFont typeface="Wingdings" panose="05000000000000000000" pitchFamily="2" charset="2"/>
              <a:buChar char="q"/>
            </a:pPr>
            <a:r>
              <a:rPr lang="en-US" sz="2400" dirty="0"/>
              <a:t>Conducted a thorough check for duplicate and null values across all seven tables to ensure data integrity.</a:t>
            </a:r>
            <a:endParaRPr lang="en-IN" sz="2400" dirty="0"/>
          </a:p>
          <a:p>
            <a:pPr marL="285750" indent="-285750">
              <a:buFont typeface="Wingdings" panose="05000000000000000000" pitchFamily="2" charset="2"/>
              <a:buChar char="q"/>
            </a:pPr>
            <a:endParaRPr lang="en-IN" sz="2400" dirty="0"/>
          </a:p>
          <a:p>
            <a:pPr marL="285750" indent="-285750">
              <a:buFont typeface="Wingdings" panose="05000000000000000000" pitchFamily="2" charset="2"/>
              <a:buChar char="q"/>
            </a:pPr>
            <a:r>
              <a:rPr lang="en-IN" sz="2400" dirty="0"/>
              <a:t>Applied aggregate functions such as ‘sum’, ‘count’ ‘average’ to calculate various engagement levels among users on the platform</a:t>
            </a:r>
          </a:p>
          <a:p>
            <a:endParaRPr lang="en-IN" sz="2400" dirty="0"/>
          </a:p>
          <a:p>
            <a:pPr marL="285750" indent="-285750">
              <a:buFont typeface="Wingdings" panose="05000000000000000000" pitchFamily="2" charset="2"/>
              <a:buChar char="q"/>
            </a:pPr>
            <a:r>
              <a:rPr lang="en-IN" sz="2400" dirty="0"/>
              <a:t>Utilised ‘JOINS’ ‘CTE’ to identify popular users based on their comments, photos, likes and hashtags and inactive users as well.</a:t>
            </a:r>
          </a:p>
          <a:p>
            <a:endParaRPr lang="en-IN"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01B88842-9ABE-4A7B-86BB-8A14C41FA658}"/>
              </a:ext>
            </a:extLst>
          </p:cNvPr>
          <p:cNvSpPr/>
          <p:nvPr/>
        </p:nvSpPr>
        <p:spPr>
          <a:xfrm>
            <a:off x="12864230" y="7778663"/>
            <a:ext cx="1766170" cy="450937"/>
          </a:xfrm>
          <a:prstGeom prst="rect">
            <a:avLst/>
          </a:prstGeom>
          <a:solidFill>
            <a:srgbClr val="E2E1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5" name="Chart 14">
            <a:extLst>
              <a:ext uri="{FF2B5EF4-FFF2-40B4-BE49-F238E27FC236}">
                <a16:creationId xmlns:a16="http://schemas.microsoft.com/office/drawing/2014/main" id="{A392EACD-BE72-488C-9884-ED1C5AF84EE4}"/>
              </a:ext>
            </a:extLst>
          </p:cNvPr>
          <p:cNvGraphicFramePr>
            <a:graphicFrameLocks/>
          </p:cNvGraphicFramePr>
          <p:nvPr>
            <p:extLst>
              <p:ext uri="{D42A27DB-BD31-4B8C-83A1-F6EECF244321}">
                <p14:modId xmlns:p14="http://schemas.microsoft.com/office/powerpoint/2010/main" val="2753956771"/>
              </p:ext>
            </p:extLst>
          </p:nvPr>
        </p:nvGraphicFramePr>
        <p:xfrm>
          <a:off x="901874" y="939452"/>
          <a:ext cx="13227485" cy="4484318"/>
        </p:xfrm>
        <a:graphic>
          <a:graphicData uri="http://schemas.openxmlformats.org/drawingml/2006/chart">
            <c:chart xmlns:c="http://schemas.openxmlformats.org/drawingml/2006/chart" xmlns:r="http://schemas.openxmlformats.org/officeDocument/2006/relationships" r:id="rId3"/>
          </a:graphicData>
        </a:graphic>
      </p:graphicFrame>
      <p:sp>
        <p:nvSpPr>
          <p:cNvPr id="16" name="TextBox 15">
            <a:extLst>
              <a:ext uri="{FF2B5EF4-FFF2-40B4-BE49-F238E27FC236}">
                <a16:creationId xmlns:a16="http://schemas.microsoft.com/office/drawing/2014/main" id="{6CB58ECB-F6C7-4AE0-A695-832E4680820A}"/>
              </a:ext>
            </a:extLst>
          </p:cNvPr>
          <p:cNvSpPr txBox="1"/>
          <p:nvPr/>
        </p:nvSpPr>
        <p:spPr>
          <a:xfrm>
            <a:off x="0" y="0"/>
            <a:ext cx="14630400" cy="584775"/>
          </a:xfrm>
          <a:prstGeom prst="rect">
            <a:avLst/>
          </a:prstGeom>
          <a:solidFill>
            <a:schemeClr val="accent2">
              <a:lumMod val="60000"/>
              <a:lumOff val="40000"/>
            </a:schemeClr>
          </a:solidFill>
        </p:spPr>
        <p:txBody>
          <a:bodyPr wrap="square" rtlCol="0">
            <a:spAutoFit/>
          </a:bodyPr>
          <a:lstStyle/>
          <a:p>
            <a:pPr algn="ctr"/>
            <a:r>
              <a:rPr lang="en-IN" sz="3200" b="1" dirty="0"/>
              <a:t>Activity level of Top Users</a:t>
            </a:r>
          </a:p>
        </p:txBody>
      </p:sp>
      <p:sp>
        <p:nvSpPr>
          <p:cNvPr id="17" name="TextBox 16">
            <a:extLst>
              <a:ext uri="{FF2B5EF4-FFF2-40B4-BE49-F238E27FC236}">
                <a16:creationId xmlns:a16="http://schemas.microsoft.com/office/drawing/2014/main" id="{5A7AD3D0-4674-465A-802B-96E2903929E9}"/>
              </a:ext>
            </a:extLst>
          </p:cNvPr>
          <p:cNvSpPr txBox="1"/>
          <p:nvPr/>
        </p:nvSpPr>
        <p:spPr>
          <a:xfrm>
            <a:off x="87682" y="6112701"/>
            <a:ext cx="14630400" cy="1569660"/>
          </a:xfrm>
          <a:prstGeom prst="rect">
            <a:avLst/>
          </a:prstGeom>
          <a:noFill/>
        </p:spPr>
        <p:txBody>
          <a:bodyPr wrap="square" rtlCol="0">
            <a:spAutoFit/>
          </a:bodyPr>
          <a:lstStyle/>
          <a:p>
            <a:pPr marL="285750" indent="-285750">
              <a:buFont typeface="Wingdings" panose="05000000000000000000" pitchFamily="2" charset="2"/>
              <a:buChar char="§"/>
            </a:pPr>
            <a:r>
              <a:rPr lang="en-IN" sz="2400" dirty="0"/>
              <a:t>It shows the top 10 users based on the engagement rate, taking into account their posts, the number of likes and comments they have received.</a:t>
            </a:r>
          </a:p>
          <a:p>
            <a:endParaRPr lang="en-IN" sz="2400" dirty="0"/>
          </a:p>
          <a:p>
            <a:pPr marL="285750" indent="-285750">
              <a:buFont typeface="Wingdings" panose="05000000000000000000" pitchFamily="2" charset="2"/>
              <a:buChar char="§"/>
            </a:pPr>
            <a:r>
              <a:rPr lang="en-IN" sz="2400" dirty="0"/>
              <a:t>It is helpful in selecting the influencer or the brand ambassador for promotions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9ED875E8-18F3-4EE5-AE5F-11E2FFCEB077}"/>
              </a:ext>
            </a:extLst>
          </p:cNvPr>
          <p:cNvGraphicFramePr>
            <a:graphicFrameLocks/>
          </p:cNvGraphicFramePr>
          <p:nvPr>
            <p:extLst>
              <p:ext uri="{D42A27DB-BD31-4B8C-83A1-F6EECF244321}">
                <p14:modId xmlns:p14="http://schemas.microsoft.com/office/powerpoint/2010/main" val="251134273"/>
              </p:ext>
            </p:extLst>
          </p:nvPr>
        </p:nvGraphicFramePr>
        <p:xfrm>
          <a:off x="1888298" y="751563"/>
          <a:ext cx="10853803" cy="5724394"/>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C98ACE54-5308-4542-AB85-5F1BB958BA8C}"/>
              </a:ext>
            </a:extLst>
          </p:cNvPr>
          <p:cNvSpPr txBox="1"/>
          <p:nvPr/>
        </p:nvSpPr>
        <p:spPr>
          <a:xfrm>
            <a:off x="237994" y="6789107"/>
            <a:ext cx="14630400" cy="1200329"/>
          </a:xfrm>
          <a:prstGeom prst="rect">
            <a:avLst/>
          </a:prstGeom>
          <a:noFill/>
        </p:spPr>
        <p:txBody>
          <a:bodyPr wrap="square" rtlCol="0">
            <a:spAutoFit/>
          </a:bodyPr>
          <a:lstStyle/>
          <a:p>
            <a:pPr marL="285750" indent="-285750">
              <a:buFont typeface="Wingdings" panose="05000000000000000000" pitchFamily="2" charset="2"/>
              <a:buChar char="§"/>
            </a:pPr>
            <a:r>
              <a:rPr lang="en-IN" sz="2400" dirty="0"/>
              <a:t>The graph is showing the count of followers of top 10 users.</a:t>
            </a:r>
          </a:p>
          <a:p>
            <a:pPr marL="285750" indent="-285750">
              <a:buFont typeface="Wingdings" panose="05000000000000000000" pitchFamily="2" charset="2"/>
              <a:buChar char="§"/>
            </a:pPr>
            <a:endParaRPr lang="en-IN" sz="2400" dirty="0"/>
          </a:p>
          <a:p>
            <a:pPr marL="285750" indent="-285750">
              <a:buFont typeface="Wingdings" panose="05000000000000000000" pitchFamily="2" charset="2"/>
              <a:buChar char="§"/>
            </a:pPr>
            <a:r>
              <a:rPr lang="en-US" sz="2400" dirty="0"/>
              <a:t>High follower counts among the top users indicate their potential as influencers.</a:t>
            </a:r>
            <a:endParaRPr lang="en-IN" sz="2400" dirty="0"/>
          </a:p>
        </p:txBody>
      </p:sp>
      <p:sp>
        <p:nvSpPr>
          <p:cNvPr id="5" name="TextBox 4">
            <a:extLst>
              <a:ext uri="{FF2B5EF4-FFF2-40B4-BE49-F238E27FC236}">
                <a16:creationId xmlns:a16="http://schemas.microsoft.com/office/drawing/2014/main" id="{5B8B549F-C910-4C87-A588-AFEBDD841D1D}"/>
              </a:ext>
            </a:extLst>
          </p:cNvPr>
          <p:cNvSpPr txBox="1"/>
          <p:nvPr/>
        </p:nvSpPr>
        <p:spPr>
          <a:xfrm>
            <a:off x="0" y="0"/>
            <a:ext cx="14630400" cy="584775"/>
          </a:xfrm>
          <a:prstGeom prst="rect">
            <a:avLst/>
          </a:prstGeom>
          <a:solidFill>
            <a:schemeClr val="accent2">
              <a:lumMod val="60000"/>
              <a:lumOff val="40000"/>
            </a:schemeClr>
          </a:solidFill>
        </p:spPr>
        <p:txBody>
          <a:bodyPr wrap="square" rtlCol="0">
            <a:spAutoFit/>
          </a:bodyPr>
          <a:lstStyle/>
          <a:p>
            <a:pPr algn="ctr"/>
            <a:r>
              <a:rPr lang="en-IN" sz="3200" b="1" dirty="0"/>
              <a:t>Followers of Top 10 users</a:t>
            </a:r>
          </a:p>
        </p:txBody>
      </p:sp>
    </p:spTree>
    <p:extLst>
      <p:ext uri="{BB962C8B-B14F-4D97-AF65-F5344CB8AC3E}">
        <p14:creationId xmlns:p14="http://schemas.microsoft.com/office/powerpoint/2010/main" val="16659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44B4632E-5C03-4E89-933A-93EC1823812D}"/>
              </a:ext>
            </a:extLst>
          </p:cNvPr>
          <p:cNvGraphicFramePr>
            <a:graphicFrameLocks/>
          </p:cNvGraphicFramePr>
          <p:nvPr>
            <p:extLst>
              <p:ext uri="{D42A27DB-BD31-4B8C-83A1-F6EECF244321}">
                <p14:modId xmlns:p14="http://schemas.microsoft.com/office/powerpoint/2010/main" val="4198108683"/>
              </p:ext>
            </p:extLst>
          </p:nvPr>
        </p:nvGraphicFramePr>
        <p:xfrm>
          <a:off x="1189973" y="801666"/>
          <a:ext cx="12726443" cy="4972833"/>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35301418-D978-4CC2-9309-B482894CCACB}"/>
              </a:ext>
            </a:extLst>
          </p:cNvPr>
          <p:cNvSpPr txBox="1"/>
          <p:nvPr/>
        </p:nvSpPr>
        <p:spPr>
          <a:xfrm>
            <a:off x="112734" y="6225436"/>
            <a:ext cx="14404932" cy="1569660"/>
          </a:xfrm>
          <a:prstGeom prst="rect">
            <a:avLst/>
          </a:prstGeom>
          <a:noFill/>
        </p:spPr>
        <p:txBody>
          <a:bodyPr wrap="square" rtlCol="0">
            <a:spAutoFit/>
          </a:bodyPr>
          <a:lstStyle/>
          <a:p>
            <a:pPr marL="285750" indent="-285750">
              <a:buFont typeface="Wingdings" panose="05000000000000000000" pitchFamily="2" charset="2"/>
              <a:buChar char="§"/>
            </a:pPr>
            <a:r>
              <a:rPr lang="en-US" sz="2400" dirty="0"/>
              <a:t>Identified the top 10 hashtags that receive the highest average number of likes.</a:t>
            </a:r>
            <a:endParaRPr lang="en-IN" sz="2400" dirty="0"/>
          </a:p>
          <a:p>
            <a:pPr marL="285750" indent="-285750">
              <a:buFont typeface="Wingdings" panose="05000000000000000000" pitchFamily="2" charset="2"/>
              <a:buChar char="§"/>
            </a:pPr>
            <a:endParaRPr lang="en-IN" sz="2400" dirty="0"/>
          </a:p>
          <a:p>
            <a:pPr marL="285750" indent="-285750">
              <a:buFont typeface="Wingdings" panose="05000000000000000000" pitchFamily="2" charset="2"/>
              <a:buChar char="§"/>
            </a:pPr>
            <a:r>
              <a:rPr lang="en-IN" sz="2400" dirty="0"/>
              <a:t>This insight will help guide hashtag selection for ad campaigns, ensuring alignment with audience preferences and maximising engagement potential.</a:t>
            </a:r>
          </a:p>
        </p:txBody>
      </p:sp>
      <p:sp>
        <p:nvSpPr>
          <p:cNvPr id="5" name="TextBox 4">
            <a:extLst>
              <a:ext uri="{FF2B5EF4-FFF2-40B4-BE49-F238E27FC236}">
                <a16:creationId xmlns:a16="http://schemas.microsoft.com/office/drawing/2014/main" id="{D934F721-37A1-4483-A2D3-B99A2D6D02C5}"/>
              </a:ext>
            </a:extLst>
          </p:cNvPr>
          <p:cNvSpPr txBox="1"/>
          <p:nvPr/>
        </p:nvSpPr>
        <p:spPr>
          <a:xfrm>
            <a:off x="0" y="0"/>
            <a:ext cx="14630400" cy="584775"/>
          </a:xfrm>
          <a:prstGeom prst="rect">
            <a:avLst/>
          </a:prstGeom>
          <a:solidFill>
            <a:schemeClr val="accent2">
              <a:lumMod val="60000"/>
              <a:lumOff val="40000"/>
            </a:schemeClr>
          </a:solidFill>
        </p:spPr>
        <p:txBody>
          <a:bodyPr wrap="square" rtlCol="0">
            <a:spAutoFit/>
          </a:bodyPr>
          <a:lstStyle/>
          <a:p>
            <a:pPr algn="ctr"/>
            <a:r>
              <a:rPr lang="en-IN" sz="3200" b="1" dirty="0"/>
              <a:t>Popular hashtags</a:t>
            </a:r>
          </a:p>
        </p:txBody>
      </p:sp>
    </p:spTree>
    <p:extLst>
      <p:ext uri="{BB962C8B-B14F-4D97-AF65-F5344CB8AC3E}">
        <p14:creationId xmlns:p14="http://schemas.microsoft.com/office/powerpoint/2010/main" val="4265359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125B1FA-2EC7-4E70-B6CE-095A3F194EBE}"/>
              </a:ext>
            </a:extLst>
          </p:cNvPr>
          <p:cNvSpPr txBox="1"/>
          <p:nvPr/>
        </p:nvSpPr>
        <p:spPr>
          <a:xfrm>
            <a:off x="0" y="0"/>
            <a:ext cx="14630400" cy="584775"/>
          </a:xfrm>
          <a:prstGeom prst="rect">
            <a:avLst/>
          </a:prstGeom>
          <a:solidFill>
            <a:schemeClr val="accent2">
              <a:lumMod val="60000"/>
              <a:lumOff val="40000"/>
            </a:schemeClr>
          </a:solidFill>
        </p:spPr>
        <p:txBody>
          <a:bodyPr wrap="square" rtlCol="0">
            <a:spAutoFit/>
          </a:bodyPr>
          <a:lstStyle/>
          <a:p>
            <a:pPr algn="ctr"/>
            <a:r>
              <a:rPr lang="en-IN" sz="3200" b="1" dirty="0"/>
              <a:t>Demographic influence on content</a:t>
            </a:r>
          </a:p>
        </p:txBody>
      </p:sp>
      <p:graphicFrame>
        <p:nvGraphicFramePr>
          <p:cNvPr id="3" name="Chart 2">
            <a:extLst>
              <a:ext uri="{FF2B5EF4-FFF2-40B4-BE49-F238E27FC236}">
                <a16:creationId xmlns:a16="http://schemas.microsoft.com/office/drawing/2014/main" id="{963F608F-292E-491C-8372-868FDBFCD38C}"/>
              </a:ext>
            </a:extLst>
          </p:cNvPr>
          <p:cNvGraphicFramePr>
            <a:graphicFrameLocks/>
          </p:cNvGraphicFramePr>
          <p:nvPr>
            <p:extLst>
              <p:ext uri="{D42A27DB-BD31-4B8C-83A1-F6EECF244321}">
                <p14:modId xmlns:p14="http://schemas.microsoft.com/office/powerpoint/2010/main" val="2023903989"/>
              </p:ext>
            </p:extLst>
          </p:nvPr>
        </p:nvGraphicFramePr>
        <p:xfrm>
          <a:off x="50102" y="1164920"/>
          <a:ext cx="14605349" cy="4872626"/>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B1BBAE19-F7B8-4331-9884-54125503F9D7}"/>
              </a:ext>
            </a:extLst>
          </p:cNvPr>
          <p:cNvSpPr txBox="1"/>
          <p:nvPr/>
        </p:nvSpPr>
        <p:spPr>
          <a:xfrm>
            <a:off x="0" y="6150278"/>
            <a:ext cx="14630400" cy="2079322"/>
          </a:xfrm>
          <a:prstGeom prst="rect">
            <a:avLst/>
          </a:prstGeom>
          <a:noFill/>
        </p:spPr>
        <p:txBody>
          <a:bodyPr wrap="square" rtlCol="0">
            <a:spAutoFit/>
          </a:bodyPr>
          <a:lstStyle/>
          <a:p>
            <a:endParaRPr lang="en-IN" dirty="0"/>
          </a:p>
        </p:txBody>
      </p:sp>
      <p:sp>
        <p:nvSpPr>
          <p:cNvPr id="5" name="TextBox 4">
            <a:extLst>
              <a:ext uri="{FF2B5EF4-FFF2-40B4-BE49-F238E27FC236}">
                <a16:creationId xmlns:a16="http://schemas.microsoft.com/office/drawing/2014/main" id="{4C810348-34DF-4DA9-B5F9-605C8059DB59}"/>
              </a:ext>
            </a:extLst>
          </p:cNvPr>
          <p:cNvSpPr txBox="1"/>
          <p:nvPr/>
        </p:nvSpPr>
        <p:spPr>
          <a:xfrm>
            <a:off x="0" y="6479902"/>
            <a:ext cx="14630400" cy="369332"/>
          </a:xfrm>
          <a:prstGeom prst="rect">
            <a:avLst/>
          </a:prstGeom>
          <a:noFill/>
        </p:spPr>
        <p:txBody>
          <a:bodyPr wrap="square" rtlCol="0">
            <a:spAutoFit/>
          </a:bodyPr>
          <a:lstStyle/>
          <a:p>
            <a:pPr marL="285750" indent="-285750">
              <a:buFont typeface="Wingdings" panose="05000000000000000000" pitchFamily="2" charset="2"/>
              <a:buChar char="§"/>
            </a:pPr>
            <a:endParaRPr lang="en-IN" dirty="0"/>
          </a:p>
        </p:txBody>
      </p:sp>
      <p:sp>
        <p:nvSpPr>
          <p:cNvPr id="6" name="TextBox 5">
            <a:extLst>
              <a:ext uri="{FF2B5EF4-FFF2-40B4-BE49-F238E27FC236}">
                <a16:creationId xmlns:a16="http://schemas.microsoft.com/office/drawing/2014/main" id="{A1EEDA2A-7589-477A-A9B3-304C66AFD6CD}"/>
              </a:ext>
            </a:extLst>
          </p:cNvPr>
          <p:cNvSpPr txBox="1"/>
          <p:nvPr/>
        </p:nvSpPr>
        <p:spPr>
          <a:xfrm>
            <a:off x="325676" y="6405109"/>
            <a:ext cx="14630400" cy="1569660"/>
          </a:xfrm>
          <a:prstGeom prst="rect">
            <a:avLst/>
          </a:prstGeom>
          <a:noFill/>
        </p:spPr>
        <p:txBody>
          <a:bodyPr wrap="square" rtlCol="0">
            <a:spAutoFit/>
          </a:bodyPr>
          <a:lstStyle/>
          <a:p>
            <a:pPr marL="285750" indent="-285750">
              <a:buFont typeface="Wingdings" panose="05000000000000000000" pitchFamily="2" charset="2"/>
              <a:buChar char="§"/>
            </a:pPr>
            <a:r>
              <a:rPr lang="en-US" sz="2400" dirty="0"/>
              <a:t>This illustrates the peak engagement hours across various age groups, locations, and genders.</a:t>
            </a:r>
            <a:endParaRPr lang="en-IN" sz="2400" dirty="0"/>
          </a:p>
          <a:p>
            <a:pPr marL="285750" indent="-285750">
              <a:buFont typeface="Wingdings" panose="05000000000000000000" pitchFamily="2" charset="2"/>
              <a:buChar char="§"/>
            </a:pPr>
            <a:endParaRPr lang="en-IN" sz="2400" dirty="0"/>
          </a:p>
          <a:p>
            <a:pPr marL="285750" indent="-285750">
              <a:buFont typeface="Wingdings" panose="05000000000000000000" pitchFamily="2" charset="2"/>
              <a:buChar char="§"/>
            </a:pPr>
            <a:r>
              <a:rPr lang="en-US" sz="2400" dirty="0"/>
              <a:t>These insights will guide content creation tailored to specific demographics and locations, ensuring timely and more impactful responses from each audience segment.</a:t>
            </a:r>
            <a:endParaRPr lang="en-IN" sz="2400" dirty="0"/>
          </a:p>
        </p:txBody>
      </p:sp>
    </p:spTree>
    <p:extLst>
      <p:ext uri="{BB962C8B-B14F-4D97-AF65-F5344CB8AC3E}">
        <p14:creationId xmlns:p14="http://schemas.microsoft.com/office/powerpoint/2010/main" val="33249080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914</TotalTime>
  <Words>1091</Words>
  <Application>Microsoft Office PowerPoint</Application>
  <PresentationFormat>Custom</PresentationFormat>
  <Paragraphs>144</Paragraphs>
  <Slides>15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Calibri</vt:lpstr>
      <vt:lpstr>Century Schoolbook</vt:lpstr>
      <vt:lpstr>Poppins</vt:lpstr>
      <vt:lpstr>Wingdings</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Pranjul S</cp:lastModifiedBy>
  <cp:revision>47</cp:revision>
  <dcterms:created xsi:type="dcterms:W3CDTF">2024-10-27T04:30:13Z</dcterms:created>
  <dcterms:modified xsi:type="dcterms:W3CDTF">2024-10-28T01:46:35Z</dcterms:modified>
</cp:coreProperties>
</file>